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3" r:id="rId6"/>
    <p:sldId id="262" r:id="rId7"/>
    <p:sldId id="264" r:id="rId8"/>
    <p:sldId id="265" r:id="rId9"/>
    <p:sldId id="266" r:id="rId10"/>
    <p:sldId id="257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5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78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83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9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4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1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3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60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9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4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8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3D87D-3EBD-442E-B1E4-F9152E92E7EE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C0CE9-A6AE-4383-AA0D-400BE427D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7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z.about.com/d/gardening/1/0/V/V/HornWorm_Parisites.jpg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sciencelearn.org.nz/Contexts/Life-in-the-Sea/Sci-Media/Video/Understanding-food-web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sciencelearn.org.nz/Contexts/Life-in-the-Sea/Sci-Media/Animations-and-Interactives/Marine-ecosyste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Ecosystem Relationships	09/05/12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*I will walk around to collect late 10 steps and lab safety/course info sheets*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Biotic components</a:t>
            </a:r>
          </a:p>
          <a:p>
            <a:pPr marL="514350" indent="-514350">
              <a:buAutoNum type="arabicPeriod"/>
            </a:pPr>
            <a:r>
              <a:rPr lang="en-US" dirty="0" smtClean="0"/>
              <a:t>Ecosystem relationships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HW: Horseshoe Crabs and Shorebirds reading questions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DO NOW [journal]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Describe a coral reef community. 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are four abiotic components of a river?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54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9800" y="381000"/>
            <a:ext cx="2849337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A marine environment provides a habitat for a variety of plants and animals. A small part of a marine food web is shown below.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Which of these describes the role of the sanderling in the marine food web?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producer</a:t>
            </a:r>
          </a:p>
          <a:p>
            <a:r>
              <a:rPr lang="en-US" sz="1800" dirty="0" smtClean="0"/>
              <a:t>herbivore</a:t>
            </a:r>
          </a:p>
          <a:p>
            <a:r>
              <a:rPr lang="en-US" sz="1800" dirty="0" smtClean="0"/>
              <a:t>carnivore</a:t>
            </a:r>
          </a:p>
          <a:p>
            <a:r>
              <a:rPr lang="en-US" sz="1800" dirty="0" smtClean="0"/>
              <a:t>omnivore</a:t>
            </a:r>
          </a:p>
          <a:p>
            <a:endParaRPr lang="en-US" sz="1800" dirty="0"/>
          </a:p>
        </p:txBody>
      </p:sp>
      <p:pic>
        <p:nvPicPr>
          <p:cNvPr id="1026" name="Picture 2" descr="http://mdk12.org/assessments/high_school/look_like/2004/biology/images/15_q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219200"/>
            <a:ext cx="5456462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7934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62000"/>
          </a:xfrm>
        </p:spPr>
        <p:txBody>
          <a:bodyPr/>
          <a:lstStyle/>
          <a:p>
            <a:pPr eaLnBrk="1" hangingPunct="1"/>
            <a:r>
              <a:rPr lang="en-US" sz="3000" b="1" smtClean="0"/>
              <a:t>   Symbiotic Relationships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000" dirty="0" smtClean="0"/>
              <a:t>   Symbiosis:  </a:t>
            </a:r>
            <a:r>
              <a:rPr lang="en-US" sz="3000" u="sng" dirty="0" smtClean="0"/>
              <a:t>any close relationship between species.</a:t>
            </a:r>
          </a:p>
          <a:p>
            <a:pPr eaLnBrk="1" hangingPunct="1">
              <a:buFont typeface="Wingdings" pitchFamily="2" charset="2"/>
              <a:buNone/>
            </a:pPr>
            <a:endParaRPr lang="en-US" sz="3000" u="sng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3000" dirty="0" smtClean="0"/>
              <a:t>   Three types of symbiotic relationships: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sz="3000" dirty="0" smtClean="0"/>
              <a:t>Mutualism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sz="3000" dirty="0" smtClean="0"/>
              <a:t>  Commensalism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sz="3000" dirty="0" smtClean="0"/>
              <a:t>  Parasitism</a:t>
            </a:r>
          </a:p>
        </p:txBody>
      </p:sp>
    </p:spTree>
    <p:extLst>
      <p:ext uri="{BB962C8B-B14F-4D97-AF65-F5344CB8AC3E}">
        <p14:creationId xmlns:p14="http://schemas.microsoft.com/office/powerpoint/2010/main" val="1072553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sz="3000" b="1" smtClean="0"/>
              <a:t> Mutualism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37338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000" smtClean="0"/>
              <a:t>  </a:t>
            </a:r>
            <a:r>
              <a:rPr lang="en-US" sz="2400" smtClean="0"/>
              <a:t>Definition:  </a:t>
            </a:r>
            <a:r>
              <a:rPr lang="en-US" sz="2400" u="sng" smtClean="0"/>
              <a:t>a symbiotic relationship in which both species benefit.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 Examples: 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/>
              <a:t>lichens (made up of algae and fungus):  algae supplies energy to both organisms, fungus provides a protected space for algae to live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en-US" sz="2400" smtClean="0"/>
          </a:p>
        </p:txBody>
      </p:sp>
      <p:pic>
        <p:nvPicPr>
          <p:cNvPr id="8196" name="Picture 7" descr="Tarr Steps Lichens on the trees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068388"/>
            <a:ext cx="3600450" cy="479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8311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eaLnBrk="1" hangingPunct="1"/>
            <a:r>
              <a:rPr lang="en-US" sz="3000" b="1" smtClean="0"/>
              <a:t>  Commensalism</a:t>
            </a:r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3962400"/>
            <a:ext cx="7010400" cy="2743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</a:t>
            </a:r>
            <a:r>
              <a:rPr lang="en-US" sz="2000" smtClean="0"/>
              <a:t>Definition:  </a:t>
            </a:r>
            <a:r>
              <a:rPr lang="en-US" sz="2000" u="sng" smtClean="0"/>
              <a:t>a symbiotic relationship in which one organism benefits and the other organism is not affected.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/>
              <a:t> Examples: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/>
              <a:t>Clown fish (Nemo) and anemone:  tentacles do not sting clown fish, fish is protected from predators.  Anemone is not affected.</a:t>
            </a:r>
          </a:p>
        </p:txBody>
      </p:sp>
      <p:pic>
        <p:nvPicPr>
          <p:cNvPr id="9220" name="Picture 1029" descr="Two Clownfish in their Home Anem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746125"/>
            <a:ext cx="4572000" cy="306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5112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/>
          <a:lstStyle/>
          <a:p>
            <a:pPr eaLnBrk="1" hangingPunct="1"/>
            <a:r>
              <a:rPr lang="en-US" sz="3000" b="1" smtClean="0"/>
              <a:t>  Parasitism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2133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Definition:  </a:t>
            </a:r>
            <a:r>
              <a:rPr lang="en-US" sz="2000" u="sng" dirty="0" smtClean="0"/>
              <a:t>a symbiotic relationship in which one organism benefits but the other organism is harmed</a:t>
            </a:r>
            <a:r>
              <a:rPr lang="en-US" sz="2000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Examples: 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dirty="0" smtClean="0"/>
              <a:t>Roundworms and dogs/cats:  worm attaches to intestine and feeds on nutrients, animal can have pain, bloating diarrhea and possible death.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 smtClean="0"/>
          </a:p>
        </p:txBody>
      </p:sp>
      <p:pic>
        <p:nvPicPr>
          <p:cNvPr id="10244" name="Picture 5" descr="roundwormflowch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24200"/>
            <a:ext cx="4048125" cy="305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1685925" y="1214438"/>
            <a:ext cx="4389438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38050" rIns="0" bIns="238050">
            <a:spAutoFit/>
          </a:bodyPr>
          <a:lstStyle/>
          <a:p>
            <a:r>
              <a:rPr lang="en-US" sz="700">
                <a:solidFill>
                  <a:srgbClr val="333333"/>
                </a:solidFill>
              </a:rPr>
              <a:t> </a:t>
            </a:r>
            <a:endParaRPr lang="en-US"/>
          </a:p>
        </p:txBody>
      </p:sp>
      <p:pic>
        <p:nvPicPr>
          <p:cNvPr id="10246" name="Picture 7" descr="Tomato Hornworm with Parasitic Wasps">
            <a:hlinkClick r:id="rId3" tooltip="View Full-Siz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438400"/>
            <a:ext cx="3381375" cy="286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9"/>
          <p:cNvSpPr txBox="1">
            <a:spLocks noChangeArrowheads="1"/>
          </p:cNvSpPr>
          <p:nvPr/>
        </p:nvSpPr>
        <p:spPr bwMode="auto">
          <a:xfrm>
            <a:off x="5105400" y="5410200"/>
            <a:ext cx="33528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/>
              <a:t>Parasitic wasp lays eggs in caterpillar.  Eggs hatch and then eat their way out.</a:t>
            </a:r>
          </a:p>
        </p:txBody>
      </p:sp>
    </p:spTree>
    <p:extLst>
      <p:ext uri="{BB962C8B-B14F-4D97-AF65-F5344CB8AC3E}">
        <p14:creationId xmlns:p14="http://schemas.microsoft.com/office/powerpoint/2010/main" val="2398130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How does a </a:t>
            </a:r>
            <a:r>
              <a:rPr lang="en-US" sz="3000" b="1" smtClean="0"/>
              <a:t>habitat</a:t>
            </a:r>
            <a:r>
              <a:rPr lang="en-US" sz="3000" smtClean="0"/>
              <a:t> differ from a </a:t>
            </a:r>
            <a:r>
              <a:rPr lang="en-US" sz="3000" b="1" smtClean="0"/>
              <a:t>niche</a:t>
            </a:r>
            <a:r>
              <a:rPr lang="en-US" sz="3000" smtClean="0"/>
              <a:t>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500" b="1" dirty="0" smtClean="0"/>
              <a:t>A niche </a:t>
            </a:r>
            <a:r>
              <a:rPr lang="en-US" sz="2500" b="1" dirty="0" smtClean="0"/>
              <a:t>is: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500" dirty="0" smtClean="0"/>
              <a:t>1. how </a:t>
            </a:r>
            <a:r>
              <a:rPr lang="en-US" sz="2500" dirty="0" smtClean="0"/>
              <a:t>an organism </a:t>
            </a:r>
            <a:r>
              <a:rPr lang="en-US" sz="2500" dirty="0" smtClean="0"/>
              <a:t>survives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500" dirty="0" smtClean="0"/>
              <a:t>2. obtains </a:t>
            </a:r>
            <a:r>
              <a:rPr lang="en-US" sz="2500" dirty="0" smtClean="0"/>
              <a:t>its food and </a:t>
            </a:r>
            <a:r>
              <a:rPr lang="en-US" sz="2500" dirty="0" smtClean="0"/>
              <a:t>shelter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500" dirty="0" smtClean="0"/>
              <a:t>3. finds </a:t>
            </a:r>
            <a:r>
              <a:rPr lang="en-US" sz="2500" dirty="0" smtClean="0"/>
              <a:t>a </a:t>
            </a:r>
            <a:r>
              <a:rPr lang="en-US" sz="2500" dirty="0" smtClean="0"/>
              <a:t>mate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500" dirty="0" smtClean="0"/>
              <a:t>4. cares </a:t>
            </a:r>
            <a:r>
              <a:rPr lang="en-US" sz="2500" dirty="0" smtClean="0"/>
              <a:t>for its </a:t>
            </a:r>
            <a:r>
              <a:rPr lang="en-US" sz="2500" dirty="0" smtClean="0"/>
              <a:t>young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500" dirty="0" smtClean="0"/>
              <a:t>5. avoids </a:t>
            </a:r>
            <a:r>
              <a:rPr lang="en-US" sz="2500" dirty="0" smtClean="0"/>
              <a:t>danger.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endParaRPr lang="en-US" sz="2500" u="sng" dirty="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2500" dirty="0" smtClean="0"/>
              <a:t>These things are all requirements of the species for its survival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endParaRPr lang="en-US" sz="25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2261683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Energy flows through living systems.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Energy </a:t>
            </a:r>
            <a:r>
              <a:rPr lang="en-US" dirty="0"/>
              <a:t>flow through living systems can be represented in food chains, food webs, and energy pyramids.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978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sciencebus.co.uk/images/food_ch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228600"/>
            <a:ext cx="8364715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5257800"/>
            <a:ext cx="7772400" cy="1362075"/>
          </a:xfrm>
        </p:spPr>
        <p:txBody>
          <a:bodyPr/>
          <a:lstStyle/>
          <a:p>
            <a:r>
              <a:rPr lang="en-US" dirty="0" smtClean="0"/>
              <a:t>ARROWS POINT TOWARDS WHO IS GAINING THE ENERGY.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705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8229600" cy="1143000"/>
          </a:xfrm>
        </p:spPr>
        <p:txBody>
          <a:bodyPr/>
          <a:lstStyle/>
          <a:p>
            <a:r>
              <a:rPr lang="en-US" dirty="0" smtClean="0"/>
              <a:t>Food Web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86400" y="1600200"/>
            <a:ext cx="3200400" cy="4953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Can see there are many different ways of obtaining food.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top consumers don’t always eat all the organisms below.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Is this just one organism? Or the whole population?</a:t>
            </a:r>
            <a:endParaRPr lang="en-US" dirty="0"/>
          </a:p>
        </p:txBody>
      </p:sp>
      <p:pic>
        <p:nvPicPr>
          <p:cNvPr id="4100" name="Picture 4" descr="http://mdk12.org/assessments/high_school/look_like/2003/biology/images/52_q_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4420112" cy="510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6014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Kelp Forest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1200" y="1600200"/>
            <a:ext cx="2895600" cy="495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Found along the California coast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Important for protecting young fish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Highly productive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981200"/>
            <a:ext cx="5251235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433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Pyramid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05600" y="1600200"/>
            <a:ext cx="1981200" cy="476068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Marine food web</a:t>
            </a:r>
            <a:endParaRPr lang="en-US" dirty="0"/>
          </a:p>
        </p:txBody>
      </p:sp>
      <p:pic>
        <p:nvPicPr>
          <p:cNvPr id="2050" name="Picture 2" descr="http://mdk12.org/assessments/high_school/look_like/2004/biology/images/44_q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84086"/>
            <a:ext cx="5821785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98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Biomass </a:t>
            </a:r>
            <a:r>
              <a:rPr lang="en-US" dirty="0" smtClean="0"/>
              <a:t>– the total amount of animals or plants.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Producers</a:t>
            </a:r>
            <a:r>
              <a:rPr lang="en-US" dirty="0" smtClean="0"/>
              <a:t> – gain energy from the sun through photosynthesis. Almost all sun energy is used within in the plant.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Consumers </a:t>
            </a:r>
            <a:r>
              <a:rPr lang="en-US" dirty="0" smtClean="0"/>
              <a:t>– gain energy from eating other organisms. The higher up the food chain, the less total energy is gained. Most energy is lost as heat.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64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kinds of consumers</a:t>
            </a:r>
            <a:endParaRPr lang="en-US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990600" y="1295400"/>
            <a:ext cx="7086600" cy="5562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b="1" dirty="0" smtClean="0"/>
              <a:t>	</a:t>
            </a:r>
            <a:r>
              <a:rPr lang="en-US" sz="2400" b="1" u="sng" dirty="0" smtClean="0"/>
              <a:t>Herbivores</a:t>
            </a:r>
            <a:r>
              <a:rPr lang="en-US" sz="2400" b="1" dirty="0" smtClean="0"/>
              <a:t>		 	 	</a:t>
            </a:r>
            <a:r>
              <a:rPr lang="en-US" sz="2400" b="1" u="sng" dirty="0" smtClean="0"/>
              <a:t>Carnivores</a:t>
            </a:r>
          </a:p>
          <a:p>
            <a:pPr lvl="1">
              <a:buFontTx/>
              <a:buNone/>
            </a:pPr>
            <a:endParaRPr lang="en-US" dirty="0" smtClean="0"/>
          </a:p>
          <a:p>
            <a:pPr lvl="1">
              <a:buFontTx/>
              <a:buNone/>
            </a:pPr>
            <a:endParaRPr lang="en-US" dirty="0" smtClean="0"/>
          </a:p>
          <a:p>
            <a:pPr lvl="1">
              <a:buFontTx/>
              <a:buNone/>
            </a:pPr>
            <a:endParaRPr lang="en-US" dirty="0" smtClean="0"/>
          </a:p>
          <a:p>
            <a:pPr lvl="1">
              <a:buFontTx/>
              <a:buNone/>
            </a:pPr>
            <a:r>
              <a:rPr lang="en-US" dirty="0" smtClean="0"/>
              <a:t>      </a:t>
            </a:r>
            <a:endParaRPr lang="en-US" u="sng" dirty="0"/>
          </a:p>
          <a:p>
            <a:pPr lvl="1">
              <a:buFontTx/>
              <a:buNone/>
            </a:pPr>
            <a:r>
              <a:rPr lang="en-US" u="sng" dirty="0" smtClean="0"/>
              <a:t>Omnivores</a:t>
            </a:r>
            <a:r>
              <a:rPr lang="en-US" dirty="0" smtClean="0"/>
              <a:t>			  </a:t>
            </a:r>
          </a:p>
          <a:p>
            <a:pPr lvl="1">
              <a:buFontTx/>
              <a:buNone/>
            </a:pPr>
            <a:r>
              <a:rPr lang="en-US" u="sng" dirty="0"/>
              <a:t>	</a:t>
            </a:r>
            <a:r>
              <a:rPr lang="en-US" u="sng" dirty="0" smtClean="0"/>
              <a:t>	</a:t>
            </a:r>
            <a:r>
              <a:rPr lang="en-US" dirty="0" smtClean="0"/>
              <a:t>				</a:t>
            </a:r>
            <a:r>
              <a:rPr lang="en-US" u="sng" dirty="0" smtClean="0"/>
              <a:t>Decomposers</a:t>
            </a:r>
            <a:endParaRPr lang="en-US" u="sng" dirty="0"/>
          </a:p>
        </p:txBody>
      </p:sp>
      <p:pic>
        <p:nvPicPr>
          <p:cNvPr id="6146" name="Picture 2" descr="http://t2.gstatic.com/images?q=tbn:ANd9GcRbbbZ4wIU7nJDP1QH9dgALTEM0gr0OalrZHTAFCDgc36nRdlS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09800"/>
            <a:ext cx="2638425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t0.gstatic.com/images?q=tbn:ANd9GcTzeWTkuhxz_lhostN0kjDFS6wD-RrcJlLaZwl34ku3UXjhf0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189389"/>
            <a:ext cx="2895600" cy="1919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t0.gstatic.com/images?q=tbn:ANd9GcRcWH2_YIDcsaxHSDqjbHIntHJUSl0vR_sNWUBDoH1-jAd1ZmB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371" y="4648200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://t0.gstatic.com/images?q=tbn:ANd9GcTyB4Sy0d13eJP69nK5_HEmg4ofnMtygMGAeP1LedkgLFCEKcq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876800"/>
            <a:ext cx="253365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12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– Pair –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What limits how long a food chain is?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Could a food chain be infinitely long?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Are there more producers (plants) or consumers (animals) in the world?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12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523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Ecosystem Relationships 09/05/12</vt:lpstr>
      <vt:lpstr>Energy Flow</vt:lpstr>
      <vt:lpstr>ARROWS POINT TOWARDS WHO IS GAINING THE ENERGY.</vt:lpstr>
      <vt:lpstr>Food Web</vt:lpstr>
      <vt:lpstr>Kelp Forest</vt:lpstr>
      <vt:lpstr>Energy Pyramid</vt:lpstr>
      <vt:lpstr>Notes sheet</vt:lpstr>
      <vt:lpstr>4 kinds of consumers</vt:lpstr>
      <vt:lpstr>Think – Pair – Share</vt:lpstr>
      <vt:lpstr>PowerPoint Presentation</vt:lpstr>
      <vt:lpstr>   Symbiotic Relationships</vt:lpstr>
      <vt:lpstr> Mutualism</vt:lpstr>
      <vt:lpstr>  Commensalism</vt:lpstr>
      <vt:lpstr>  Parasitism</vt:lpstr>
      <vt:lpstr>How does a habitat differ from a niche?</vt:lpstr>
    </vt:vector>
  </TitlesOfParts>
  <Company>Austin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Ecosystem Relationships 09/05/12</dc:title>
  <dc:creator>Windows User</dc:creator>
  <cp:lastModifiedBy>Windows User</cp:lastModifiedBy>
  <cp:revision>13</cp:revision>
  <dcterms:created xsi:type="dcterms:W3CDTF">2012-09-03T17:26:22Z</dcterms:created>
  <dcterms:modified xsi:type="dcterms:W3CDTF">2012-09-03T21:34:33Z</dcterms:modified>
</cp:coreProperties>
</file>