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31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035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254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336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994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21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561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21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94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976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89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A497-F378-46E9-AC1E-9D3566EC0A8C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66295-A88C-462F-83F1-9C561AC23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47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9.xml"/><Relationship Id="rId7" Type="http://schemas.openxmlformats.org/officeDocument/2006/relationships/image" Target="../media/image11.jpeg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10.jpe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11.xml"/><Relationship Id="rId7" Type="http://schemas.openxmlformats.org/officeDocument/2006/relationships/image" Target="../media/image11.jpeg"/><Relationship Id="rId2" Type="http://schemas.openxmlformats.org/officeDocument/2006/relationships/tags" Target="../tags/tag1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jpeg"/><Relationship Id="rId5" Type="http://schemas.openxmlformats.org/officeDocument/2006/relationships/image" Target="../media/image10.jpeg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13.xml"/><Relationship Id="rId7" Type="http://schemas.openxmlformats.org/officeDocument/2006/relationships/image" Target="../media/image11.jpeg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jpeg"/><Relationship Id="rId5" Type="http://schemas.openxmlformats.org/officeDocument/2006/relationships/image" Target="../media/image10.jpe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hyperlink" Target="http://glencoe.mcgraw-hill.com/sites/0078741858/student_view0/brainpop_movies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Physics!		03/20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Agenda: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Force Warm Up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Fast Can I Go</a:t>
            </a:r>
          </a:p>
          <a:p>
            <a:pPr marL="514350" indent="-514350">
              <a:buAutoNum type="arabicPeriod"/>
            </a:pPr>
            <a:r>
              <a:rPr lang="en-US" dirty="0" smtClean="0"/>
              <a:t>Line Graphs</a:t>
            </a:r>
          </a:p>
          <a:p>
            <a:pPr marL="514350" indent="-514350">
              <a:buAutoNum type="arabicPeriod"/>
            </a:pPr>
            <a:r>
              <a:rPr lang="en-US" dirty="0" smtClean="0"/>
              <a:t>Tell Me a Story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*Turn in Lab Apprentice!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/>
              <a:t>Please pick up the Forcibly Speaking reading and begin to read and answer the questions </a:t>
            </a:r>
            <a:r>
              <a:rPr lang="en-US" sz="4400" dirty="0" smtClean="0">
                <a:sym typeface="Wingdings" pitchFamily="2" charset="2"/>
              </a:rPr>
              <a:t>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1208354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2" name="Picture 8" descr="L2 Assessmen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9600"/>
            <a:ext cx="6905625" cy="55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1381125" y="2351088"/>
            <a:ext cx="431800" cy="431800"/>
          </a:xfrm>
          <a:prstGeom prst="ellipse">
            <a:avLst/>
          </a:prstGeom>
          <a:solidFill>
            <a:srgbClr val="FFFF99"/>
          </a:solidFill>
          <a:ln w="25400">
            <a:solidFill>
              <a:srgbClr val="D41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TPQuestion"/>
          <p:cNvSpPr>
            <a:spLocks noGrp="1" noChangeArrowheads="1"/>
          </p:cNvSpPr>
          <p:nvPr>
            <p:ph type="title"/>
          </p:nvPr>
        </p:nvSpPr>
        <p:spPr>
          <a:xfrm>
            <a:off x="5373688" y="6858000"/>
            <a:ext cx="3752850" cy="288925"/>
          </a:xfrm>
        </p:spPr>
        <p:txBody>
          <a:bodyPr>
            <a:normAutofit fontScale="90000"/>
          </a:bodyPr>
          <a:lstStyle/>
          <a:p>
            <a:pPr algn="r"/>
            <a:r>
              <a:rPr lang="en-US" sz="1400" b="0">
                <a:solidFill>
                  <a:schemeClr val="tx1"/>
                </a:solidFill>
              </a:rPr>
              <a:t>Lesson 2 Review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371600" y="1390650"/>
            <a:ext cx="647700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cs typeface="Times New Roman" pitchFamily="18" charset="0"/>
              </a:rPr>
              <a:t>Acceleration is the rate of change </a:t>
            </a:r>
            <a:br>
              <a:rPr lang="en-US" sz="2800" b="1">
                <a:solidFill>
                  <a:srgbClr val="4D009A"/>
                </a:solidFill>
                <a:cs typeface="Times New Roman" pitchFamily="18" charset="0"/>
              </a:rPr>
            </a:br>
            <a:r>
              <a:rPr lang="en-US" sz="2800" b="1">
                <a:solidFill>
                  <a:srgbClr val="4D009A"/>
                </a:solidFill>
                <a:cs typeface="Times New Roman" pitchFamily="18" charset="0"/>
              </a:rPr>
              <a:t>of ____.</a:t>
            </a:r>
            <a:r>
              <a:rPr lang="en-US" sz="2800" b="1">
                <a:solidFill>
                  <a:srgbClr val="4D009A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</a:rPr>
              <a:t>A</a:t>
            </a:r>
            <a:r>
              <a:rPr lang="en-US" sz="2800"/>
              <a:t>	velocity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</a:rPr>
              <a:t>B</a:t>
            </a:r>
            <a:r>
              <a:rPr lang="en-US" sz="2800"/>
              <a:t>	speed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</a:rPr>
              <a:t>C</a:t>
            </a:r>
            <a:r>
              <a:rPr lang="en-US" sz="2800"/>
              <a:t>	time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</a:rPr>
              <a:t>D</a:t>
            </a:r>
            <a:r>
              <a:rPr lang="en-US" sz="2800"/>
              <a:t>	direction</a:t>
            </a:r>
          </a:p>
        </p:txBody>
      </p:sp>
      <p:pic>
        <p:nvPicPr>
          <p:cNvPr id="41997" name="Picture 13" descr="Lesson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  <p:pic>
        <p:nvPicPr>
          <p:cNvPr id="42001" name="Picture 17" descr="CheckPoint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95325"/>
            <a:ext cx="1228725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2004" name="TPChart"/>
          <p:cNvGraphicFramePr>
            <a:graphicFrameLocks/>
          </p:cNvGraphicFramePr>
          <p:nvPr/>
        </p:nvGraphicFramePr>
        <p:xfrm>
          <a:off x="5372100" y="3086100"/>
          <a:ext cx="2579688" cy="2894013"/>
        </p:xfrm>
        <a:graphic>
          <a:graphicData uri="http://schemas.openxmlformats.org/presentationml/2006/ole">
            <p:oleObj spid="_x0000_s2050" name="Chart" r:id="rId8" imgW="2581175" imgH="2895578" progId="MSGraph.Chart.8">
              <p:embed followColorScheme="full"/>
            </p:oleObj>
          </a:graphicData>
        </a:graphic>
      </p:graphicFrame>
      <p:sp>
        <p:nvSpPr>
          <p:cNvPr id="42002" name="TPAnswers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hidden">
          <a:xfrm>
            <a:off x="433388" y="1571625"/>
            <a:ext cx="768350" cy="690563"/>
          </a:xfrm>
        </p:spPr>
        <p:txBody>
          <a:bodyPr/>
          <a:lstStyle/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A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B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C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D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3957379530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9" grpId="0" build="p" autoUpdateAnimBg="0" advAuto="0"/>
      <p:bldOleChart spid="420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6" name="Picture 8" descr="L2 Assessmen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9600"/>
            <a:ext cx="6905625" cy="55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Oval 3"/>
          <p:cNvSpPr>
            <a:spLocks noChangeArrowheads="1"/>
          </p:cNvSpPr>
          <p:nvPr/>
        </p:nvSpPr>
        <p:spPr bwMode="auto">
          <a:xfrm>
            <a:off x="1381125" y="2913063"/>
            <a:ext cx="431800" cy="431800"/>
          </a:xfrm>
          <a:prstGeom prst="ellipse">
            <a:avLst/>
          </a:prstGeom>
          <a:solidFill>
            <a:srgbClr val="FFFF99"/>
          </a:solidFill>
          <a:ln w="25400">
            <a:solidFill>
              <a:srgbClr val="D41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PQuestion"/>
          <p:cNvSpPr>
            <a:spLocks noGrp="1" noChangeArrowheads="1"/>
          </p:cNvSpPr>
          <p:nvPr>
            <p:ph type="title"/>
          </p:nvPr>
        </p:nvSpPr>
        <p:spPr>
          <a:xfrm>
            <a:off x="5373688" y="6858000"/>
            <a:ext cx="3752850" cy="284163"/>
          </a:xfrm>
        </p:spPr>
        <p:txBody>
          <a:bodyPr>
            <a:normAutofit fontScale="90000"/>
          </a:bodyPr>
          <a:lstStyle/>
          <a:p>
            <a:pPr algn="r"/>
            <a:r>
              <a:rPr lang="en-US" sz="1400" b="0">
                <a:solidFill>
                  <a:schemeClr val="tx1"/>
                </a:solidFill>
              </a:rPr>
              <a:t>Lesson 2 Review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371600" y="1390650"/>
            <a:ext cx="5934075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A car stopping at a red light is and example of a(n) ____.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A</a:t>
            </a:r>
            <a:r>
              <a:rPr lang="en-US" sz="2800">
                <a:ea typeface="Times New Roman" pitchFamily="18" charset="0"/>
                <a:cs typeface="Arial" charset="0"/>
              </a:rPr>
              <a:t>	displacement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B</a:t>
            </a:r>
            <a:r>
              <a:rPr lang="en-US" sz="2800">
                <a:ea typeface="Times New Roman" pitchFamily="18" charset="0"/>
                <a:cs typeface="Arial" charset="0"/>
              </a:rPr>
              <a:t>	acceleration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C</a:t>
            </a:r>
            <a:r>
              <a:rPr lang="en-US" sz="2800">
                <a:ea typeface="Times New Roman" pitchFamily="18" charset="0"/>
                <a:cs typeface="Arial" charset="0"/>
              </a:rPr>
              <a:t>	direction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D</a:t>
            </a:r>
            <a:r>
              <a:rPr lang="en-US" sz="2800">
                <a:ea typeface="Times New Roman" pitchFamily="18" charset="0"/>
                <a:cs typeface="Arial" charset="0"/>
              </a:rPr>
              <a:t>	velocity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800">
              <a:ea typeface="Times New Roman" pitchFamily="18" charset="0"/>
              <a:cs typeface="Arial" charset="0"/>
            </a:endParaRPr>
          </a:p>
        </p:txBody>
      </p:sp>
      <p:pic>
        <p:nvPicPr>
          <p:cNvPr id="43021" name="Picture 13" descr="Lesson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  <p:pic>
        <p:nvPicPr>
          <p:cNvPr id="43025" name="Picture 17" descr="CheckPoint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95325"/>
            <a:ext cx="1228725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3028" name="TPChart"/>
          <p:cNvGraphicFramePr>
            <a:graphicFrameLocks/>
          </p:cNvGraphicFramePr>
          <p:nvPr/>
        </p:nvGraphicFramePr>
        <p:xfrm>
          <a:off x="5372100" y="3086100"/>
          <a:ext cx="2579688" cy="2894013"/>
        </p:xfrm>
        <a:graphic>
          <a:graphicData uri="http://schemas.openxmlformats.org/presentationml/2006/ole">
            <p:oleObj spid="_x0000_s3074" name="Chart" r:id="rId8" imgW="2581175" imgH="2895578" progId="MSGraph.Chart.8">
              <p:embed followColorScheme="full"/>
            </p:oleObj>
          </a:graphicData>
        </a:graphic>
      </p:graphicFrame>
      <p:sp>
        <p:nvSpPr>
          <p:cNvPr id="43026" name="TPAnswers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hidden">
          <a:xfrm>
            <a:off x="404813" y="1571625"/>
            <a:ext cx="796925" cy="690563"/>
          </a:xfrm>
        </p:spPr>
        <p:txBody>
          <a:bodyPr/>
          <a:lstStyle/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A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B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C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D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3321440137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3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3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3" grpId="0" build="p" autoUpdateAnimBg="0" advAuto="0"/>
      <p:bldOleChart spid="430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0" name="Picture 8" descr="L2 Assessmen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9600"/>
            <a:ext cx="6905625" cy="55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035" name="Oval 3"/>
          <p:cNvSpPr>
            <a:spLocks noChangeArrowheads="1"/>
          </p:cNvSpPr>
          <p:nvPr/>
        </p:nvSpPr>
        <p:spPr bwMode="auto">
          <a:xfrm>
            <a:off x="1381125" y="3284538"/>
            <a:ext cx="431800" cy="431800"/>
          </a:xfrm>
          <a:prstGeom prst="ellipse">
            <a:avLst/>
          </a:prstGeom>
          <a:solidFill>
            <a:srgbClr val="FFFF99"/>
          </a:solidFill>
          <a:ln w="25400">
            <a:solidFill>
              <a:srgbClr val="D41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PQuestion"/>
          <p:cNvSpPr>
            <a:spLocks noGrp="1" noChangeArrowheads="1"/>
          </p:cNvSpPr>
          <p:nvPr>
            <p:ph type="title"/>
          </p:nvPr>
        </p:nvSpPr>
        <p:spPr>
          <a:xfrm>
            <a:off x="5373688" y="6858000"/>
            <a:ext cx="3752850" cy="284163"/>
          </a:xfrm>
        </p:spPr>
        <p:txBody>
          <a:bodyPr>
            <a:normAutofit fontScale="90000"/>
          </a:bodyPr>
          <a:lstStyle/>
          <a:p>
            <a:pPr algn="r"/>
            <a:r>
              <a:rPr lang="en-US" sz="1400" b="0">
                <a:solidFill>
                  <a:schemeClr val="tx1"/>
                </a:solidFill>
              </a:rPr>
              <a:t>Lesson 2 Review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371600" y="1390650"/>
            <a:ext cx="653415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It takes a runner 42.1 s to run a distance of 150 m. What is the runner’s average speed?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A	</a:t>
            </a:r>
            <a:r>
              <a:rPr lang="en-US" sz="2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0.28 m/s</a:t>
            </a:r>
            <a:r>
              <a:rPr lang="en-US" sz="2800">
                <a:ea typeface="Times New Roman" pitchFamily="18" charset="0"/>
                <a:cs typeface="Arial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B	</a:t>
            </a:r>
            <a:r>
              <a:rPr lang="en-US" sz="2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3.56 m/s</a:t>
            </a:r>
            <a:endParaRPr lang="en-US" sz="2800">
              <a:ea typeface="Times New Roman" pitchFamily="18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C</a:t>
            </a:r>
            <a:r>
              <a:rPr lang="en-US" sz="2800">
                <a:ea typeface="Times New Roman" pitchFamily="18" charset="0"/>
                <a:cs typeface="Arial" charset="0"/>
              </a:rPr>
              <a:t>	</a:t>
            </a:r>
            <a:r>
              <a:rPr lang="en-US" sz="2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1.75 m/s</a:t>
            </a:r>
            <a:endParaRPr lang="en-US" sz="2800">
              <a:ea typeface="Times New Roman" pitchFamily="18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solidFill>
                  <a:srgbClr val="4D009A"/>
                </a:solidFill>
                <a:ea typeface="Times New Roman" pitchFamily="18" charset="0"/>
                <a:cs typeface="Arial" charset="0"/>
              </a:rPr>
              <a:t>D</a:t>
            </a:r>
            <a:r>
              <a:rPr lang="en-US" sz="2800">
                <a:ea typeface="Times New Roman" pitchFamily="18" charset="0"/>
                <a:cs typeface="Arial" charset="0"/>
              </a:rPr>
              <a:t>	</a:t>
            </a:r>
            <a:r>
              <a:rPr lang="en-US" sz="2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6.31 m/s</a:t>
            </a:r>
            <a:endParaRPr lang="en-US" sz="2800">
              <a:ea typeface="Times New Roman" pitchFamily="18" charset="0"/>
              <a:cs typeface="Arial" charset="0"/>
            </a:endParaRPr>
          </a:p>
        </p:txBody>
      </p:sp>
      <p:pic>
        <p:nvPicPr>
          <p:cNvPr id="44047" name="Picture 15" descr="Lesson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  <p:pic>
        <p:nvPicPr>
          <p:cNvPr id="44051" name="Picture 19" descr="CheckPoint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95325"/>
            <a:ext cx="1228725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4054" name="TPChart"/>
          <p:cNvGraphicFramePr>
            <a:graphicFrameLocks/>
          </p:cNvGraphicFramePr>
          <p:nvPr/>
        </p:nvGraphicFramePr>
        <p:xfrm>
          <a:off x="5372100" y="3086100"/>
          <a:ext cx="2579688" cy="2894013"/>
        </p:xfrm>
        <a:graphic>
          <a:graphicData uri="http://schemas.openxmlformats.org/presentationml/2006/ole">
            <p:oleObj spid="_x0000_s4098" name="Chart" r:id="rId8" imgW="2581175" imgH="2895578" progId="MSGraph.Chart.8">
              <p:embed followColorScheme="full"/>
            </p:oleObj>
          </a:graphicData>
        </a:graphic>
      </p:graphicFrame>
      <p:sp>
        <p:nvSpPr>
          <p:cNvPr id="44052" name="TPAnswers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hidden">
          <a:xfrm>
            <a:off x="395288" y="1571625"/>
            <a:ext cx="815975" cy="690563"/>
          </a:xfrm>
        </p:spPr>
        <p:txBody>
          <a:bodyPr/>
          <a:lstStyle/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A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B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C</a:t>
            </a:r>
          </a:p>
          <a:p>
            <a:pPr marL="533400" indent="-533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AutoNum type="arabicPeriod"/>
            </a:pPr>
            <a:r>
              <a:rPr lang="en-US" sz="800">
                <a:solidFill>
                  <a:schemeClr val="bg1"/>
                </a:solidFill>
              </a:rPr>
              <a:t>D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2619107658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4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animBg="1"/>
      <p:bldP spid="44037" grpId="0" build="p" autoUpdateAnimBg="0" advAuto="0"/>
      <p:bldOleChart spid="44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Speed</a:t>
            </a:r>
          </a:p>
        </p:txBody>
      </p:sp>
      <p:sp>
        <p:nvSpPr>
          <p:cNvPr id="30739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Speed, velocity, and acceleration describe how an object’s position and motion change through time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Ex: where a car goes, the flight of a baseball, a track runner</a:t>
            </a:r>
            <a:endParaRPr lang="en-US" dirty="0"/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  <p:pic>
        <p:nvPicPr>
          <p:cNvPr id="30745" name="Picture 25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931726924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39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Speed </a:t>
            </a:r>
            <a:r>
              <a:rPr lang="en-US" sz="1800"/>
              <a:t>(cont.)</a:t>
            </a:r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1071563" y="2600325"/>
            <a:ext cx="73501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en-US" sz="2800" b="1">
                <a:solidFill>
                  <a:srgbClr val="D31C00"/>
                </a:solidFill>
              </a:rPr>
              <a:t>Speed</a:t>
            </a:r>
            <a:r>
              <a:rPr lang="en-US" sz="2800"/>
              <a:t> is the rate of change of distance over time.</a:t>
            </a:r>
          </a:p>
        </p:txBody>
      </p:sp>
      <p:sp>
        <p:nvSpPr>
          <p:cNvPr id="1853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1"/>
            <a:ext cx="8001000" cy="1066800"/>
          </a:xfrm>
        </p:spPr>
        <p:txBody>
          <a:bodyPr/>
          <a:lstStyle/>
          <a:p>
            <a:r>
              <a:rPr lang="en-US" dirty="0"/>
              <a:t>Rates measure change in something over a length of time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5350" name="Picture 6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15216295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utoUpdateAnimBg="0"/>
      <p:bldP spid="185348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Constant Speed</a:t>
            </a:r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object moving at </a:t>
            </a:r>
            <a:r>
              <a:rPr lang="en-US" b="1">
                <a:solidFill>
                  <a:srgbClr val="D31C00"/>
                </a:solidFill>
              </a:rPr>
              <a:t>constant speed </a:t>
            </a:r>
            <a:r>
              <a:rPr lang="en-US"/>
              <a:t>travels the same distance each second.</a:t>
            </a:r>
          </a:p>
        </p:txBody>
      </p:sp>
      <p:pic>
        <p:nvPicPr>
          <p:cNvPr id="93201" name="Picture 17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3204" name="Picture 20" descr="MSS8_C01_F0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649663"/>
            <a:ext cx="5276850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1071563" y="2600325"/>
            <a:ext cx="73501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en-US" sz="2800"/>
              <a:t>This hurdler is moving at a constant speed of 5m/second.</a:t>
            </a: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49913194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  <p:bldP spid="93189" grpId="0" build="p" autoUpdateAnimBg="0" advAuto="0"/>
      <p:bldP spid="9320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Velocity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71563" y="1571625"/>
            <a:ext cx="7407275" cy="690563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D31C00"/>
                </a:solidFill>
              </a:rPr>
              <a:t>Velocity</a:t>
            </a:r>
            <a:r>
              <a:rPr lang="en-US" sz="3600" dirty="0"/>
              <a:t> is the speed and direction of a moving object.</a:t>
            </a:r>
          </a:p>
        </p:txBody>
      </p:sp>
      <p:pic>
        <p:nvPicPr>
          <p:cNvPr id="160776" name="Picture 8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0780" name="Text Box 12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52803258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utoUpdateAnimBg="0"/>
      <p:bldP spid="160772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Velocity </a:t>
            </a:r>
            <a:r>
              <a:rPr lang="en-US" sz="1800"/>
              <a:t>(cont.)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71625"/>
            <a:ext cx="7407275" cy="690563"/>
          </a:xfrm>
        </p:spPr>
        <p:txBody>
          <a:bodyPr>
            <a:noAutofit/>
          </a:bodyPr>
          <a:lstStyle/>
          <a:p>
            <a:r>
              <a:rPr lang="en-US" sz="2800" dirty="0"/>
              <a:t>Velocity is a vector because it has both direction and size.</a:t>
            </a: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1071563" y="2590800"/>
            <a:ext cx="7835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•"/>
            </a:pPr>
            <a:r>
              <a:rPr lang="en-US" sz="2800"/>
              <a:t>The size of a velocity vector is the speed.</a:t>
            </a:r>
          </a:p>
        </p:txBody>
      </p:sp>
      <p:pic>
        <p:nvPicPr>
          <p:cNvPr id="188421" name="Picture 5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8424" name="Picture 8" descr="MSS8_C01_F0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1538" y="3276600"/>
            <a:ext cx="4848225" cy="2962275"/>
          </a:xfrm>
          <a:prstGeom prst="rect">
            <a:avLst/>
          </a:prstGeom>
          <a:noFill/>
          <a:ln w="12700">
            <a:solidFill>
              <a:srgbClr val="D31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8426" name="Text Box 10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25488239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8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 advAuto="0"/>
      <p:bldP spid="188420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Fast Can I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partners, we will go outside and measure our distance and our time using meter sticks and a stopwatch.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BRING A HARD SURFACE TO WRITE ON!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Have even numbers pick up materials and then line up at the door.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Acceleration</a:t>
            </a: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71563" y="1571625"/>
            <a:ext cx="7407275" cy="69056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D31C00"/>
                </a:solidFill>
              </a:rPr>
              <a:t>Acceleration</a:t>
            </a:r>
            <a:r>
              <a:rPr lang="en-US" sz="2800" dirty="0"/>
              <a:t> is the rate at which velocity changes with time.</a:t>
            </a:r>
          </a:p>
        </p:txBody>
      </p:sp>
      <p:pic>
        <p:nvPicPr>
          <p:cNvPr id="161800" name="Picture 8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1803" name="Picture 11" descr="MSS8_C01_F011_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638" y="2600325"/>
            <a:ext cx="2352675" cy="22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1804" name="Picture 12" descr="MSS8_C01_F011_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9313" y="2600325"/>
            <a:ext cx="2352675" cy="22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1805" name="Picture 13" descr="MSS8_C01_F011_C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2988" y="2600325"/>
            <a:ext cx="2354262" cy="22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1809" name="Text Box 17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  <p:pic>
        <p:nvPicPr>
          <p:cNvPr id="161810" name="Picture 18" descr="BrainPop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5395" y="4983163"/>
            <a:ext cx="3468688" cy="125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1811" name="Text Box 19"/>
          <p:cNvSpPr txBox="1">
            <a:spLocks noChangeArrowheads="1"/>
          </p:cNvSpPr>
          <p:nvPr/>
        </p:nvSpPr>
        <p:spPr bwMode="auto">
          <a:xfrm>
            <a:off x="4148138" y="5381625"/>
            <a:ext cx="256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solidFill>
                  <a:srgbClr val="739927"/>
                </a:solidFill>
                <a:hlinkClick r:id="rId7"/>
              </a:rPr>
              <a:t>Acceleration</a:t>
            </a:r>
            <a:endParaRPr lang="en-US" sz="2000" b="1">
              <a:solidFill>
                <a:srgbClr val="739927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27233141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6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 autoUpdateAnimBg="0"/>
      <p:bldP spid="161796" grpId="0" build="p" autoUpdateAnimBg="0" advAuto="0"/>
      <p:bldP spid="16181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895350"/>
            <a:ext cx="6858000" cy="579438"/>
          </a:xfrm>
        </p:spPr>
        <p:txBody>
          <a:bodyPr>
            <a:normAutofit fontScale="90000"/>
          </a:bodyPr>
          <a:lstStyle/>
          <a:p>
            <a:r>
              <a:rPr lang="en-US"/>
              <a:t>Acceleration </a:t>
            </a:r>
            <a:r>
              <a:rPr lang="en-US" sz="1800"/>
              <a:t>(cont.)</a:t>
            </a:r>
          </a:p>
        </p:txBody>
      </p:sp>
      <p:pic>
        <p:nvPicPr>
          <p:cNvPr id="189445" name="Picture 5" descr="Lesso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hidden">
          <a:xfrm>
            <a:off x="7319963" y="0"/>
            <a:ext cx="1824037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9452" name="Picture 12" descr="MSS8_C01_F011_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571625"/>
            <a:ext cx="3595687" cy="387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71625"/>
            <a:ext cx="4635500" cy="690563"/>
          </a:xfrm>
        </p:spPr>
        <p:txBody>
          <a:bodyPr>
            <a:normAutofit fontScale="25000" lnSpcReduction="20000"/>
          </a:bodyPr>
          <a:lstStyle/>
          <a:p>
            <a:r>
              <a:rPr lang="en-US"/>
              <a:t>The horses on the carousel are constantly accelerating and changing direction, </a:t>
            </a:r>
            <a:br>
              <a:rPr lang="en-US"/>
            </a:br>
            <a:r>
              <a:rPr lang="en-US"/>
              <a:t>so they are constantly changing velocity </a:t>
            </a:r>
            <a:br>
              <a:rPr lang="en-US"/>
            </a:br>
            <a:r>
              <a:rPr lang="en-US"/>
              <a:t>even though their </a:t>
            </a:r>
            <a:br>
              <a:rPr lang="en-US"/>
            </a:br>
            <a:r>
              <a:rPr lang="en-US"/>
              <a:t>speed remains </a:t>
            </a:r>
            <a:br>
              <a:rPr lang="en-US"/>
            </a:br>
            <a:r>
              <a:rPr lang="en-US"/>
              <a:t>constant.</a:t>
            </a:r>
          </a:p>
        </p:txBody>
      </p:sp>
      <p:sp>
        <p:nvSpPr>
          <p:cNvPr id="189454" name="Text Box 14"/>
          <p:cNvSpPr txBox="1">
            <a:spLocks noChangeArrowheads="1"/>
          </p:cNvSpPr>
          <p:nvPr/>
        </p:nvSpPr>
        <p:spPr bwMode="auto">
          <a:xfrm>
            <a:off x="4575175" y="428625"/>
            <a:ext cx="4368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b="1">
                <a:solidFill>
                  <a:schemeClr val="bg1"/>
                </a:solidFill>
              </a:rPr>
              <a:t>1.2 Speed, Velocity, and Acceleration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02038219"/>
      </p:ext>
    </p:extLst>
  </p:cSld>
  <p:clrMapOvr>
    <a:masterClrMapping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8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autoUpdateAnimBg="0" advAuto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F8A4F74BB9D249799C445C7DE3B00976"/>
  <p:tag name="SLIDEID" val="F8A4F74BB9D249799C445C7DE3B00976"/>
  <p:tag name="SLIDEORDER" val="1"/>
  <p:tag name="SLIDETYPE" val="Q"/>
  <p:tag name="DEMOGRAPHIC" val="False"/>
  <p:tag name="SPEEDSCORING" val="False"/>
  <p:tag name="TOTALRESPONSES" val="5"/>
  <p:tag name="SLICED" val="False"/>
  <p:tag name="RESPONSES" val="NA,1,5,3;1;2;1;1;"/>
  <p:tag name="CHARTSTRINGSTD" val="3 1 1 0"/>
  <p:tag name="CHARTSTRINGREV" val="0 1 1 3"/>
  <p:tag name="CHARTSTRINGSTDPER" val="0.6 0.2 0.2 0"/>
  <p:tag name="CHARTSTRINGREVPER" val="0 0.2 0.2 0.6"/>
  <p:tag name="RESPONSESGATHERED" val="False"/>
  <p:tag name="QUESTIONALIAS" val="Lesson 2 Review"/>
  <p:tag name="ANSWERSALIAS" val="A¤B¤C¤D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0"/>
  <p:tag name="FONTSIZE" val="8"/>
  <p:tag name="BULLETTYPE" val="ppBulletArabicPeriod"/>
  <p:tag name="ANSWERTEXT" val="A&#10;B&#10;C&#10;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57E3B78FB16A4CF0978E3A3BD05ADE1E"/>
  <p:tag name="SLIDEID" val="57E3B78FB16A4CF0978E3A3BD05ADE1E"/>
  <p:tag name="SLIDEORDER" val="1"/>
  <p:tag name="SLIDETYPE" val="Q"/>
  <p:tag name="DEMOGRAPHIC" val="False"/>
  <p:tag name="SPEEDSCORING" val="False"/>
  <p:tag name="TOTALRESPONSES" val="5"/>
  <p:tag name="SLICED" val="False"/>
  <p:tag name="RESPONSES" val="NA,1,5,2;2;3;2;4;"/>
  <p:tag name="CHARTSTRINGSTD" val="0 3 1 1"/>
  <p:tag name="CHARTSTRINGREV" val="1 1 3 0"/>
  <p:tag name="CHARTSTRINGSTDPER" val="0 0.6 0.2 0.2"/>
  <p:tag name="CHARTSTRINGREVPER" val="0.2 0.2 0.6 0"/>
  <p:tag name="RESPONSESGATHERED" val="False"/>
  <p:tag name="QUESTIONALIAS" val="Lesson 2 Review"/>
  <p:tag name="ANSWERSALIAS" val="A¤B¤C¤D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0"/>
  <p:tag name="FONTSIZE" val="8"/>
  <p:tag name="BULLETTYPE" val="ppBulletArabicPeriod"/>
  <p:tag name="ANSWERTEXT" val="A&#10;B&#10;C&#10;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7FC4F84D94CE4A7FB55BCEC3E9E31ED8"/>
  <p:tag name="SLIDEID" val="7FC4F84D94CE4A7FB55BCEC3E9E31ED8"/>
  <p:tag name="SLIDEORDER" val="1"/>
  <p:tag name="SLIDETYPE" val="Q"/>
  <p:tag name="DEMOGRAPHIC" val="False"/>
  <p:tag name="SPEEDSCORING" val="False"/>
  <p:tag name="TOTALRESPONSES" val="5"/>
  <p:tag name="SLICED" val="False"/>
  <p:tag name="RESPONSES" val="NA,1,5,4;2;3;1;3;"/>
  <p:tag name="CHARTSTRINGSTD" val="1 1 2 1"/>
  <p:tag name="CHARTSTRINGREV" val="1 2 1 1"/>
  <p:tag name="CHARTSTRINGSTDPER" val="0.2 0.2 0.4 0.2"/>
  <p:tag name="CHARTSTRINGREVPER" val="0.2 0.4 0.2 0.2"/>
  <p:tag name="RESPONSESGATHERED" val="False"/>
  <p:tag name="QUESTIONALIAS" val="Lesson 2 Review"/>
  <p:tag name="ANSWERSALIAS" val="A¤B¤C¤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0"/>
  <p:tag name="FONTSIZE" val="8"/>
  <p:tag name="BULLETTYPE" val="ppBulletArabicPeriod"/>
  <p:tag name="ANSWERTEXT" val="A&#10;B&#10;C&#10;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378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Chart</vt:lpstr>
      <vt:lpstr>Intro to Physics!  03/20</vt:lpstr>
      <vt:lpstr>Speed</vt:lpstr>
      <vt:lpstr>Speed (cont.)</vt:lpstr>
      <vt:lpstr>Constant Speed</vt:lpstr>
      <vt:lpstr>Velocity</vt:lpstr>
      <vt:lpstr>Velocity (cont.)</vt:lpstr>
      <vt:lpstr>How Fast Can I Go?</vt:lpstr>
      <vt:lpstr>Acceleration</vt:lpstr>
      <vt:lpstr>Acceleration (cont.)</vt:lpstr>
      <vt:lpstr>Lesson 2 Review</vt:lpstr>
      <vt:lpstr>Lesson 2 Review</vt:lpstr>
      <vt:lpstr>Lesson 2 Review</vt:lpstr>
    </vt:vector>
  </TitlesOfParts>
  <Company>Austin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Physics!  03/20</dc:title>
  <dc:creator>Windows User</dc:creator>
  <cp:lastModifiedBy>Windows User</cp:lastModifiedBy>
  <cp:revision>3</cp:revision>
  <dcterms:created xsi:type="dcterms:W3CDTF">2013-03-20T12:51:05Z</dcterms:created>
  <dcterms:modified xsi:type="dcterms:W3CDTF">2013-03-20T12:59:36Z</dcterms:modified>
</cp:coreProperties>
</file>