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8" r:id="rId2"/>
    <p:sldId id="291" r:id="rId3"/>
    <p:sldId id="257" r:id="rId4"/>
    <p:sldId id="290" r:id="rId5"/>
    <p:sldId id="258" r:id="rId6"/>
    <p:sldId id="259" r:id="rId7"/>
    <p:sldId id="260" r:id="rId8"/>
    <p:sldId id="284" r:id="rId9"/>
    <p:sldId id="285" r:id="rId10"/>
    <p:sldId id="289" r:id="rId11"/>
    <p:sldId id="265" r:id="rId12"/>
    <p:sldId id="28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BCCCF-DC4E-284C-9C0F-C900C3AA4BE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ED20-D63C-9D4C-AA6F-DD69E8D0D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17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8A1B05-5CC0-5340-ABB3-D8B808CEC2B6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A210-F724-6A40-86A7-D1992D2748B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118E-78DD-E74F-AA29-0BECBF83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news.com/2100-205_162-20056525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1-cES1Ekt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191613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191613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Drift		</a:t>
            </a:r>
            <a:r>
              <a:rPr lang="en-US" dirty="0" smtClean="0"/>
              <a:t>10/18/12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*Turn in any late Dragon Genetics sheets to the LATE BIN*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Continental Drift activity</a:t>
            </a:r>
          </a:p>
          <a:p>
            <a:pPr marL="514350" indent="-514350">
              <a:buAutoNum type="arabicPeriod"/>
            </a:pPr>
            <a:r>
              <a:rPr lang="en-US" dirty="0" smtClean="0"/>
              <a:t>Continental Drift </a:t>
            </a:r>
            <a:r>
              <a:rPr lang="en-US" dirty="0" smtClean="0"/>
              <a:t>notes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HW: Continental drift summary questions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Do Now [journal]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You </a:t>
            </a:r>
            <a:r>
              <a:rPr lang="en-US" b="1" dirty="0"/>
              <a:t>have just returned from an exciting adventure to the </a:t>
            </a:r>
            <a:r>
              <a:rPr lang="en-US" b="1" dirty="0" smtClean="0"/>
              <a:t>center of the earth! Please describe in your journal what you experienced as </a:t>
            </a:r>
            <a:r>
              <a:rPr lang="en-US" b="1" dirty="0"/>
              <a:t>you traveled deep within our planet. </a:t>
            </a:r>
            <a:r>
              <a:rPr lang="en-US" b="1" dirty="0" smtClean="0"/>
              <a:t>Describe </a:t>
            </a:r>
            <a:r>
              <a:rPr lang="en-US" b="1" dirty="0"/>
              <a:t>what temperatures you would </a:t>
            </a:r>
            <a:r>
              <a:rPr lang="en-US" b="1" dirty="0" smtClean="0"/>
              <a:t>have been </a:t>
            </a:r>
            <a:r>
              <a:rPr lang="en-US" b="1" dirty="0"/>
              <a:t>exposed to (hot, </a:t>
            </a:r>
            <a:r>
              <a:rPr lang="en-US" b="1" dirty="0" smtClean="0"/>
              <a:t>cold</a:t>
            </a:r>
            <a:r>
              <a:rPr lang="en-US" dirty="0" smtClean="0"/>
              <a:t>…)</a:t>
            </a:r>
            <a:r>
              <a:rPr lang="en-US" b="1" dirty="0"/>
              <a:t> Your writing should be as scientific as possible.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THINK/PAIR/SHARE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Describe what the geology of Earth looked like from the surface 500 </a:t>
            </a:r>
            <a:r>
              <a:rPr lang="en-US" dirty="0" smtClean="0"/>
              <a:t>million years </a:t>
            </a:r>
            <a:r>
              <a:rPr lang="en-US" dirty="0" smtClean="0"/>
              <a:t>ago.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Where were the continents?</a:t>
            </a:r>
          </a:p>
          <a:p>
            <a:pPr marL="0" indent="0">
              <a:buFontTx/>
              <a:buChar char="-"/>
            </a:pPr>
            <a:r>
              <a:rPr lang="en-US" dirty="0" smtClean="0"/>
              <a:t>How many oceans were there?</a:t>
            </a:r>
          </a:p>
          <a:p>
            <a:pPr marL="0" indent="0"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Did we have the same ecosystems?</a:t>
            </a:r>
          </a:p>
          <a:p>
            <a:pPr marL="0" indent="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Talk with your partner about this and </a:t>
            </a:r>
            <a:r>
              <a:rPr lang="en-US" dirty="0" smtClean="0">
                <a:hlinkClick r:id="rId2"/>
              </a:rPr>
              <a:t>come to a conclusion together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76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65" charset="-128"/>
              </a:rPr>
              <a:t>Topic: Continental Drift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7724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chemeClr val="tx1"/>
                </a:solidFill>
                <a:ea typeface="ＭＳ Ｐゴシック" pitchFamily="-65" charset="-128"/>
              </a:rPr>
              <a:t>Essential Question: What evidence supports the theory of continental drift?</a:t>
            </a:r>
            <a:endParaRPr lang="en-US">
              <a:solidFill>
                <a:srgbClr val="898989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35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If continents are drifting, where were they in the past? Where are they going in the future?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26"/>
            <a:ext cx="8229600" cy="492287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Look at the current continents on planet </a:t>
            </a:r>
            <a:r>
              <a:rPr lang="en-US" dirty="0" err="1" smtClean="0"/>
              <a:t>Sciencia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smtClean="0"/>
              <a:t>On your </a:t>
            </a:r>
            <a:r>
              <a:rPr lang="en-US" dirty="0" err="1" smtClean="0"/>
              <a:t>Sciencia</a:t>
            </a:r>
            <a:r>
              <a:rPr lang="en-US" dirty="0" smtClean="0"/>
              <a:t> map write the following: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Name the oceans and continents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Describe the geologic features you see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Give the view you see now a CURRENT DATE</a:t>
            </a:r>
          </a:p>
          <a:p>
            <a:pPr marL="514350" indent="-514350">
              <a:buNone/>
            </a:pPr>
            <a:r>
              <a:rPr lang="en-US" dirty="0" smtClean="0"/>
              <a:t>3. Then reconstruct </a:t>
            </a:r>
            <a:r>
              <a:rPr lang="en-US" dirty="0" err="1" smtClean="0"/>
              <a:t>Sciencia</a:t>
            </a:r>
            <a:r>
              <a:rPr lang="en-US" dirty="0" smtClean="0"/>
              <a:t> 500 </a:t>
            </a:r>
            <a:r>
              <a:rPr lang="en-US" dirty="0" err="1" smtClean="0"/>
              <a:t>mya</a:t>
            </a:r>
            <a:r>
              <a:rPr lang="en-US" dirty="0" smtClean="0"/>
              <a:t> </a:t>
            </a:r>
            <a:r>
              <a:rPr lang="en-US" dirty="0" smtClean="0"/>
              <a:t>using scissors and glue.</a:t>
            </a:r>
          </a:p>
          <a:p>
            <a:pPr marL="514350" indent="-514350">
              <a:buNone/>
            </a:pPr>
            <a:r>
              <a:rPr lang="en-US" dirty="0" smtClean="0"/>
              <a:t>4. On a separate sheet of notebook paper, SUPPORT YOUR RECONSTRUCTION USING EVIDENCE.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</a:t>
            </a:r>
            <a:r>
              <a:rPr lang="en-US" sz="2800">
                <a:ea typeface="ＭＳ Ｐゴシック" pitchFamily="-65" charset="-128"/>
              </a:rPr>
              <a:t/>
            </a:r>
            <a:br>
              <a:rPr lang="en-US" sz="2800">
                <a:ea typeface="ＭＳ Ｐゴシック" pitchFamily="-65" charset="-128"/>
              </a:rPr>
            </a:br>
            <a:endParaRPr lang="en-US" sz="2800" b="1">
              <a:ea typeface="ＭＳ Ｐゴシック" pitchFamily="-65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0800" y="1600200"/>
            <a:ext cx="6324600" cy="4525963"/>
          </a:xfrm>
        </p:spPr>
        <p:txBody>
          <a:bodyPr/>
          <a:lstStyle/>
          <a:p>
            <a:pPr marL="0" lvl="1" indent="0" eaLnBrk="1" hangingPunct="1">
              <a:buFont typeface="Arial" pitchFamily="-65" charset="0"/>
              <a:buNone/>
            </a:pPr>
            <a:r>
              <a:rPr lang="en-US" b="1" u="sng" dirty="0">
                <a:ea typeface="ＭＳ Ｐゴシック" pitchFamily="-65" charset="-128"/>
              </a:rPr>
              <a:t>Alfred Wegener</a:t>
            </a: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 dirty="0">
                <a:ea typeface="ＭＳ Ｐゴシック" pitchFamily="-65" charset="-128"/>
              </a:rPr>
              <a:t>In the early </a:t>
            </a:r>
            <a:r>
              <a:rPr lang="en-US" dirty="0" smtClean="0">
                <a:ea typeface="ＭＳ Ｐゴシック" pitchFamily="-65" charset="-128"/>
              </a:rPr>
              <a:t>1900’</a:t>
            </a:r>
            <a:r>
              <a:rPr lang="en-US" altLang="ja-JP" dirty="0" smtClean="0">
                <a:ea typeface="ＭＳ Ｐゴシック" pitchFamily="-65" charset="-128"/>
              </a:rPr>
              <a:t>s </a:t>
            </a:r>
            <a:r>
              <a:rPr lang="en-US" altLang="ja-JP" dirty="0">
                <a:ea typeface="ＭＳ Ｐゴシック" pitchFamily="-65" charset="-128"/>
              </a:rPr>
              <a:t>Alfred Wegener proposed the theory of continental drift</a:t>
            </a:r>
          </a:p>
          <a:p>
            <a:pPr marL="0" lvl="1" indent="0" eaLnBrk="1" hangingPunct="1">
              <a:buFont typeface="Arial" pitchFamily="-65" charset="0"/>
              <a:buNone/>
            </a:pPr>
            <a:endParaRPr lang="en-US" dirty="0">
              <a:ea typeface="ＭＳ Ｐゴシック" pitchFamily="-65" charset="-128"/>
            </a:endParaRP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 b="1" u="sng" dirty="0">
                <a:ea typeface="ＭＳ Ｐゴシック" pitchFamily="-65" charset="-128"/>
              </a:rPr>
              <a:t>Continental Drift</a:t>
            </a: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 dirty="0">
                <a:ea typeface="ＭＳ Ｐゴシック" pitchFamily="-65" charset="-128"/>
              </a:rPr>
              <a:t>All of the continents were once connected together to form the super continent, Pangaea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57" y="0"/>
            <a:ext cx="7664012" cy="530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456" y="5629070"/>
            <a:ext cx="8062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Pangaea!		Pan = all		</a:t>
            </a:r>
            <a:r>
              <a:rPr lang="en-US" sz="4000" dirty="0" err="1" smtClean="0"/>
              <a:t>gaia</a:t>
            </a:r>
            <a:r>
              <a:rPr lang="en-US" sz="4000" dirty="0" smtClean="0"/>
              <a:t> = earth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0800" y="1295400"/>
            <a:ext cx="6324600" cy="2667000"/>
          </a:xfrm>
        </p:spPr>
        <p:txBody>
          <a:bodyPr/>
          <a:lstStyle/>
          <a:p>
            <a:pPr marL="285750" lvl="1" eaLnBrk="1" hangingPunct="1">
              <a:buFont typeface="Arial" pitchFamily="-65" charset="0"/>
              <a:buNone/>
            </a:pPr>
            <a:r>
              <a:rPr lang="en-US" b="1" u="sng" dirty="0">
                <a:ea typeface="ＭＳ Ｐゴシック" pitchFamily="-65" charset="-128"/>
              </a:rPr>
              <a:t>Continental Drift</a:t>
            </a:r>
          </a:p>
          <a:p>
            <a:pPr marL="285750" lvl="1" eaLnBrk="1" hangingPunct="1">
              <a:buFont typeface="Arial" pitchFamily="-65" charset="0"/>
              <a:buNone/>
            </a:pPr>
            <a:r>
              <a:rPr lang="en-US" dirty="0">
                <a:ea typeface="ＭＳ Ｐゴシック" pitchFamily="-65" charset="-128"/>
              </a:rPr>
              <a:t>All of the continents have drifted to where they are now</a:t>
            </a:r>
          </a:p>
          <a:p>
            <a:pPr marL="285750" lvl="1" eaLnBrk="1" hangingPunct="1">
              <a:buFont typeface="Arial" pitchFamily="-65" charset="0"/>
              <a:buNone/>
            </a:pPr>
            <a:r>
              <a:rPr lang="en-US" dirty="0" smtClean="0">
                <a:ea typeface="ＭＳ Ｐゴシック" pitchFamily="-65" charset="-128"/>
              </a:rPr>
              <a:t>Earth</a:t>
            </a:r>
            <a:r>
              <a:rPr lang="en-US" dirty="0" smtClean="0">
                <a:ea typeface="ＭＳ Ｐゴシック" pitchFamily="-65" charset="-128"/>
              </a:rPr>
              <a:t>’s lithosphere (crust) </a:t>
            </a:r>
            <a:r>
              <a:rPr lang="en-US" altLang="ja-JP" dirty="0" smtClean="0">
                <a:ea typeface="ＭＳ Ｐゴシック" pitchFamily="-65" charset="-128"/>
              </a:rPr>
              <a:t>is </a:t>
            </a:r>
            <a:r>
              <a:rPr lang="en-US" altLang="ja-JP" dirty="0">
                <a:ea typeface="ＭＳ Ｐゴシック" pitchFamily="-65" charset="-128"/>
              </a:rPr>
              <a:t>divided into tectonic plates</a:t>
            </a:r>
            <a:endParaRPr lang="en-US" dirty="0">
              <a:ea typeface="ＭＳ Ｐゴシック" pitchFamily="-65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1.bp.blogspot.com/-JsTu7fig4Rk/T-y6cKXKPqI/AAAAAAAADWs/6O1GwmdgSYg/s400/continental+drif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076" y="3653347"/>
            <a:ext cx="4678324" cy="3204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0800" y="1295400"/>
            <a:ext cx="6324600" cy="4525963"/>
          </a:xfrm>
        </p:spPr>
        <p:txBody>
          <a:bodyPr/>
          <a:lstStyle/>
          <a:p>
            <a:pPr marL="57150" lvl="1" indent="0" eaLnBrk="1" hangingPunct="1">
              <a:buFont typeface="Arial" pitchFamily="-65" charset="0"/>
              <a:buNone/>
            </a:pPr>
            <a:r>
              <a:rPr lang="en-US" b="1" u="sng" dirty="0">
                <a:ea typeface="ＭＳ Ｐゴシック" pitchFamily="-65" charset="-128"/>
              </a:rPr>
              <a:t>Evidence</a:t>
            </a:r>
          </a:p>
          <a:p>
            <a:pPr marL="57150" lvl="1" indent="0" eaLnBrk="1" hangingPunct="1">
              <a:buFont typeface="Arial" pitchFamily="-65" charset="0"/>
              <a:buNone/>
            </a:pPr>
            <a:r>
              <a:rPr lang="en-US" dirty="0">
                <a:ea typeface="ＭＳ Ｐゴシック" pitchFamily="-65" charset="-128"/>
              </a:rPr>
              <a:t>Africa and South </a:t>
            </a:r>
            <a:r>
              <a:rPr lang="en-US" dirty="0" smtClean="0">
                <a:ea typeface="ＭＳ Ｐゴシック" pitchFamily="-65" charset="-128"/>
              </a:rPr>
              <a:t>America</a:t>
            </a:r>
            <a:r>
              <a:rPr lang="en-US" dirty="0" smtClean="0">
                <a:ea typeface="ＭＳ Ｐゴシック" pitchFamily="-65" charset="-128"/>
              </a:rPr>
              <a:t>’s</a:t>
            </a:r>
            <a:r>
              <a:rPr lang="en-US" altLang="ja-JP" dirty="0" smtClean="0">
                <a:ea typeface="ＭＳ Ｐゴシック" pitchFamily="-65" charset="-128"/>
              </a:rPr>
              <a:t> </a:t>
            </a:r>
            <a:r>
              <a:rPr lang="en-US" altLang="ja-JP" dirty="0">
                <a:ea typeface="ＭＳ Ｐゴシック" pitchFamily="-65" charset="-128"/>
              </a:rPr>
              <a:t>coastlines fit together like a puzzle</a:t>
            </a:r>
          </a:p>
          <a:p>
            <a:pPr marL="57150" lvl="1" indent="0" eaLnBrk="1" hangingPunct="1">
              <a:buFont typeface="Arial" pitchFamily="-65" charset="0"/>
              <a:buNone/>
            </a:pPr>
            <a:endParaRPr lang="en-US" dirty="0">
              <a:ea typeface="ＭＳ Ｐゴシック" pitchFamily="-65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 descr="http://people.highline.edu/iglozman/classes/pscinotes/s.america_africa_f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3428" y="3012558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0800" y="1371600"/>
            <a:ext cx="6324600" cy="2057400"/>
          </a:xfrm>
        </p:spPr>
        <p:txBody>
          <a:bodyPr/>
          <a:lstStyle/>
          <a:p>
            <a:pPr marL="0" lvl="1" indent="0" eaLnBrk="1" hangingPunct="1">
              <a:buFont typeface="Arial" pitchFamily="-65" charset="0"/>
              <a:buNone/>
            </a:pPr>
            <a:r>
              <a:rPr lang="en-US" b="1" u="sng">
                <a:ea typeface="ＭＳ Ｐゴシック" pitchFamily="-65" charset="-128"/>
              </a:rPr>
              <a:t>Evidence</a:t>
            </a: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>
                <a:ea typeface="ＭＳ Ｐゴシック" pitchFamily="-65" charset="-128"/>
              </a:rPr>
              <a:t>Fossils and types of rocks on the eastern coast of S. America matched those on the west coast of Africa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 descr="http://upload.wikimedia.org/wikipedia/commons/thumb/2/22/Snider-Pellegrini_Wegener_fossil_map.gif/500px-Snider-Pellegrini_Wegener_fossil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429000"/>
            <a:ext cx="4027981" cy="309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ea typeface="ＭＳ Ｐゴシック" pitchFamily="-65" charset="-128"/>
              </a:rPr>
              <a:t>A closer look…</a:t>
            </a:r>
          </a:p>
        </p:txBody>
      </p:sp>
      <p:pic>
        <p:nvPicPr>
          <p:cNvPr id="5" name="Picture 7" descr="http://upload.wikimedia.org/wikipedia/commons/thumb/2/22/Snider-Pellegrini_Wegener_fossil_map.gif/500px-Snider-Pellegrini_Wegener_fossil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502" y="1143000"/>
            <a:ext cx="7072423" cy="543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00" y="1295400"/>
            <a:ext cx="6324600" cy="2362200"/>
          </a:xfrm>
        </p:spPr>
        <p:txBody>
          <a:bodyPr/>
          <a:lstStyle/>
          <a:p>
            <a:pPr marL="58738" lvl="1" indent="-1588" eaLnBrk="1" hangingPunct="1">
              <a:buFont typeface="Arial" pitchFamily="-65" charset="0"/>
              <a:buNone/>
            </a:pPr>
            <a:r>
              <a:rPr lang="en-US" b="1" u="sng" dirty="0">
                <a:ea typeface="ＭＳ Ｐゴシック" pitchFamily="-65" charset="-128"/>
              </a:rPr>
              <a:t>Evidence</a:t>
            </a:r>
          </a:p>
          <a:p>
            <a:pPr marL="58738" lvl="1" indent="-1588" eaLnBrk="1" hangingPunct="1">
              <a:buFont typeface="Arial" pitchFamily="-65" charset="0"/>
              <a:buNone/>
            </a:pPr>
            <a:r>
              <a:rPr lang="en-US" dirty="0">
                <a:ea typeface="ＭＳ Ｐゴシック" pitchFamily="-65" charset="-128"/>
              </a:rPr>
              <a:t>Scientists were able to use new technology to find ocean features such as trenches, </a:t>
            </a:r>
            <a:r>
              <a:rPr lang="en-US" dirty="0" smtClean="0">
                <a:ea typeface="ＭＳ Ｐゴシック" pitchFamily="-65" charset="-128"/>
              </a:rPr>
              <a:t>mountains </a:t>
            </a:r>
            <a:r>
              <a:rPr lang="en-US" dirty="0">
                <a:ea typeface="ＭＳ Ｐゴシック" pitchFamily="-65" charset="-128"/>
              </a:rPr>
              <a:t>on the sea </a:t>
            </a:r>
            <a:r>
              <a:rPr lang="en-US" dirty="0" smtClean="0">
                <a:ea typeface="ＭＳ Ｐゴシック" pitchFamily="-65" charset="-128"/>
              </a:rPr>
              <a:t>floor, and </a:t>
            </a:r>
            <a:r>
              <a:rPr lang="en-US" dirty="0">
                <a:ea typeface="ＭＳ Ｐゴシック" pitchFamily="-65" charset="-128"/>
              </a:rPr>
              <a:t>mid-ocean </a:t>
            </a:r>
            <a:r>
              <a:rPr lang="en-US" dirty="0" smtClean="0">
                <a:ea typeface="ＭＳ Ｐゴシック" pitchFamily="-65" charset="-128"/>
              </a:rPr>
              <a:t>ridges</a:t>
            </a:r>
            <a:endParaRPr lang="en-US" dirty="0">
              <a:ea typeface="ＭＳ Ｐゴシック" pitchFamily="-65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Earth’s Insides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*WRITE IN PENCIL ONLY!*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Write in your guess of each section’s name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Fill in the table using your understanding of temperature, density, and states of matter.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waterencyclopedia.com/images/wsci_03_img0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 </a:t>
            </a:r>
            <a:r>
              <a:rPr lang="en-US" sz="2800">
                <a:ea typeface="ＭＳ Ｐゴシック" pitchFamily="-65" charset="-128"/>
              </a:rPr>
              <a:t/>
            </a:r>
            <a:br>
              <a:rPr lang="en-US" sz="2800">
                <a:ea typeface="ＭＳ Ｐゴシック" pitchFamily="-65" charset="-128"/>
              </a:rPr>
            </a:br>
            <a:endParaRPr lang="en-US" sz="2800" b="1">
              <a:ea typeface="ＭＳ Ｐゴシック" pitchFamily="-65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00" y="1371600"/>
            <a:ext cx="6324600" cy="4525963"/>
          </a:xfrm>
        </p:spPr>
        <p:txBody>
          <a:bodyPr>
            <a:normAutofit/>
          </a:bodyPr>
          <a:lstStyle/>
          <a:p>
            <a:pPr marL="0" lvl="1" indent="0" eaLnBrk="1" hangingPunct="1">
              <a:buFont typeface="Arial" pitchFamily="-65" charset="0"/>
              <a:buNone/>
            </a:pPr>
            <a:r>
              <a:rPr lang="en-US" sz="2400" b="1" u="sng" dirty="0">
                <a:ea typeface="ＭＳ Ｐゴシック" pitchFamily="-65" charset="-128"/>
              </a:rPr>
              <a:t>Harry Hess</a:t>
            </a: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 sz="2400" dirty="0">
                <a:ea typeface="ＭＳ Ｐゴシック" pitchFamily="-65" charset="-128"/>
              </a:rPr>
              <a:t>P</a:t>
            </a:r>
            <a:r>
              <a:rPr lang="en-US" sz="2400" dirty="0" smtClean="0">
                <a:ea typeface="ＭＳ Ｐゴシック" pitchFamily="-65" charset="-128"/>
              </a:rPr>
              <a:t>roposed </a:t>
            </a:r>
            <a:r>
              <a:rPr lang="en-US" sz="2400" dirty="0">
                <a:ea typeface="ＭＳ Ｐゴシック" pitchFamily="-65" charset="-128"/>
              </a:rPr>
              <a:t>that at mid-ocean ridges, magma flows up from the mantle and forms new crust on both sides of the ridge</a:t>
            </a:r>
          </a:p>
          <a:p>
            <a:pPr marL="0" lvl="1" indent="0" eaLnBrk="1" hangingPunct="1">
              <a:buFont typeface="Arial" pitchFamily="-65" charset="0"/>
              <a:buNone/>
            </a:pPr>
            <a:endParaRPr lang="en-US" sz="2400" dirty="0">
              <a:ea typeface="ＭＳ Ｐゴシック" pitchFamily="-65" charset="-128"/>
            </a:endParaRP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 sz="2400" dirty="0">
                <a:ea typeface="ＭＳ Ｐゴシック" pitchFamily="-65" charset="-128"/>
              </a:rPr>
              <a:t>This new crust makes the ocean floor wider and pushes the continents surrounding it further away from each other</a:t>
            </a:r>
          </a:p>
          <a:p>
            <a:pPr marL="0" lvl="1" indent="0" eaLnBrk="1" hangingPunct="1">
              <a:buFont typeface="Arial" pitchFamily="-65" charset="0"/>
              <a:buNone/>
            </a:pPr>
            <a:endParaRPr lang="en-US" b="1" u="sng" dirty="0">
              <a:ea typeface="ＭＳ Ｐゴシック" pitchFamily="-65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Picture 7" descr="http://upload.wikimedia.org/wikipedia/commons/c/c0/Mid-ocean_ridge_topogra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4005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</a:t>
            </a:r>
            <a:r>
              <a:rPr lang="en-US" sz="2800">
                <a:ea typeface="ＭＳ Ｐゴシック" pitchFamily="-65" charset="-128"/>
              </a:rPr>
              <a:t/>
            </a:r>
            <a:br>
              <a:rPr lang="en-US" sz="2800">
                <a:ea typeface="ＭＳ Ｐゴシック" pitchFamily="-65" charset="-128"/>
              </a:rPr>
            </a:br>
            <a:endParaRPr lang="en-US" sz="2800" b="1">
              <a:ea typeface="ＭＳ Ｐゴシック" pitchFamily="-65" charset="-128"/>
            </a:endParaRPr>
          </a:p>
        </p:txBody>
      </p:sp>
      <p:sp>
        <p:nvSpPr>
          <p:cNvPr id="26626" name="Content Placeholder 4"/>
          <p:cNvSpPr>
            <a:spLocks noGrp="1"/>
          </p:cNvSpPr>
          <p:nvPr>
            <p:ph idx="1"/>
          </p:nvPr>
        </p:nvSpPr>
        <p:spPr>
          <a:xfrm>
            <a:off x="2590800" y="1600200"/>
            <a:ext cx="6324600" cy="4525963"/>
          </a:xfrm>
        </p:spPr>
        <p:txBody>
          <a:bodyPr/>
          <a:lstStyle/>
          <a:p>
            <a:pPr marL="0" lvl="1" indent="0" eaLnBrk="1" hangingPunct="1">
              <a:buFont typeface="Arial" pitchFamily="-65" charset="0"/>
              <a:buNone/>
            </a:pPr>
            <a:r>
              <a:rPr lang="en-US" b="1" u="sng">
                <a:ea typeface="ＭＳ Ｐゴシック" pitchFamily="-65" charset="-128"/>
              </a:rPr>
              <a:t>Alfred Wegener</a:t>
            </a: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>
                <a:ea typeface="ＭＳ Ｐゴシック" pitchFamily="-65" charset="-128"/>
              </a:rPr>
              <a:t>In the early 1900</a:t>
            </a:r>
            <a:r>
              <a:rPr lang="ja-JP" altLang="en-US">
                <a:ea typeface="ＭＳ Ｐゴシック" pitchFamily="-65" charset="-128"/>
              </a:rPr>
              <a:t>’</a:t>
            </a:r>
            <a:r>
              <a:rPr lang="en-US" altLang="ja-JP">
                <a:ea typeface="ＭＳ Ｐゴシック" pitchFamily="-65" charset="-128"/>
              </a:rPr>
              <a:t>s </a:t>
            </a:r>
            <a:r>
              <a:rPr lang="en-US" altLang="ja-JP" b="1" u="sng">
                <a:solidFill>
                  <a:srgbClr val="FF0000"/>
                </a:solidFill>
                <a:ea typeface="ＭＳ Ｐゴシック" pitchFamily="-65" charset="-128"/>
              </a:rPr>
              <a:t>Alfred Wegener proposed the theory of continental drift</a:t>
            </a:r>
          </a:p>
          <a:p>
            <a:pPr marL="0" lvl="1" indent="0" eaLnBrk="1" hangingPunct="1">
              <a:buFont typeface="Arial" pitchFamily="-65" charset="0"/>
              <a:buNone/>
            </a:pPr>
            <a:endParaRPr lang="en-US">
              <a:ea typeface="ＭＳ Ｐゴシック" pitchFamily="-65" charset="-128"/>
            </a:endParaRP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 b="1" u="sng">
                <a:ea typeface="ＭＳ Ｐゴシック" pitchFamily="-65" charset="-128"/>
              </a:rPr>
              <a:t>Continental Drift</a:t>
            </a: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>
                <a:ea typeface="ＭＳ Ｐゴシック" pitchFamily="-65" charset="-128"/>
              </a:rPr>
              <a:t>All of the </a:t>
            </a:r>
            <a:r>
              <a:rPr lang="en-US" b="1" u="sng">
                <a:solidFill>
                  <a:srgbClr val="FF0000"/>
                </a:solidFill>
                <a:ea typeface="ＭＳ Ｐゴシック" pitchFamily="-65" charset="-128"/>
              </a:rPr>
              <a:t>continents were once connected together </a:t>
            </a:r>
            <a:r>
              <a:rPr lang="en-US">
                <a:ea typeface="ＭＳ Ｐゴシック" pitchFamily="-65" charset="-128"/>
              </a:rPr>
              <a:t>to form the super continent, </a:t>
            </a:r>
            <a:r>
              <a:rPr lang="en-US" b="1" u="sng">
                <a:solidFill>
                  <a:srgbClr val="FF0000"/>
                </a:solidFill>
                <a:ea typeface="ＭＳ Ｐゴシック" pitchFamily="-65" charset="-128"/>
              </a:rPr>
              <a:t>Pangaea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2209800"/>
            <a:ext cx="2133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What is the theory of continental drift?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2590800" y="1600200"/>
            <a:ext cx="6324600" cy="2667000"/>
          </a:xfrm>
        </p:spPr>
        <p:txBody>
          <a:bodyPr/>
          <a:lstStyle/>
          <a:p>
            <a:pPr marL="285750" lvl="1" eaLnBrk="1" hangingPunct="1">
              <a:buFont typeface="Arial" pitchFamily="-65" charset="0"/>
              <a:buNone/>
            </a:pPr>
            <a:r>
              <a:rPr lang="en-US" b="1" u="sng">
                <a:ea typeface="ＭＳ Ｐゴシック" pitchFamily="-65" charset="-128"/>
              </a:rPr>
              <a:t>Continental Drift</a:t>
            </a:r>
          </a:p>
          <a:p>
            <a:pPr marL="285750" lvl="1" eaLnBrk="1" hangingPunct="1">
              <a:buFont typeface="Arial" pitchFamily="-65" charset="0"/>
              <a:buNone/>
            </a:pPr>
            <a:r>
              <a:rPr lang="en-US">
                <a:ea typeface="ＭＳ Ｐゴシック" pitchFamily="-65" charset="-128"/>
              </a:rPr>
              <a:t>All of the continents have drifted to where they are now</a:t>
            </a:r>
          </a:p>
          <a:p>
            <a:pPr marL="285750" lvl="1" eaLnBrk="1" hangingPunct="1">
              <a:buFont typeface="Arial" pitchFamily="-65" charset="0"/>
              <a:buNone/>
            </a:pPr>
            <a:r>
              <a:rPr lang="en-US" b="1" u="sng">
                <a:solidFill>
                  <a:srgbClr val="FF0000"/>
                </a:solidFill>
                <a:ea typeface="ＭＳ Ｐゴシック" pitchFamily="-65" charset="-128"/>
              </a:rPr>
              <a:t>Earth</a:t>
            </a:r>
            <a:r>
              <a:rPr lang="ja-JP" altLang="en-US" b="1" u="sng">
                <a:solidFill>
                  <a:srgbClr val="FF0000"/>
                </a:solidFill>
                <a:ea typeface="ＭＳ Ｐゴシック" pitchFamily="-65" charset="-128"/>
              </a:rPr>
              <a:t>’</a:t>
            </a:r>
            <a:r>
              <a:rPr lang="en-US" altLang="ja-JP" b="1" u="sng">
                <a:solidFill>
                  <a:srgbClr val="FF0000"/>
                </a:solidFill>
                <a:ea typeface="ＭＳ Ｐゴシック" pitchFamily="-65" charset="-128"/>
              </a:rPr>
              <a:t>s lithosphere (crust) is divided into tectonic plates</a:t>
            </a:r>
            <a:endParaRPr lang="en-US" b="1" u="sng">
              <a:solidFill>
                <a:srgbClr val="FF0000"/>
              </a:solidFill>
              <a:ea typeface="ＭＳ Ｐゴシック" pitchFamily="-65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Picture 9" descr="File:Pangea animation 03.gif">
            <a:hlinkClick r:id="" invalidUrl="file://localhost%5C%5Cupload.wikimedia.org%5Cwikipedia%5Ccommons%5C8%5C8e%5CPangea_animation_03.gif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733800"/>
            <a:ext cx="3657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2209800"/>
            <a:ext cx="2133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What is the lithosphere?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</a:t>
            </a:r>
          </a:p>
        </p:txBody>
      </p:sp>
      <p:sp>
        <p:nvSpPr>
          <p:cNvPr id="28674" name="Content Placeholder 4"/>
          <p:cNvSpPr>
            <a:spLocks noGrp="1"/>
          </p:cNvSpPr>
          <p:nvPr>
            <p:ph idx="1"/>
          </p:nvPr>
        </p:nvSpPr>
        <p:spPr>
          <a:xfrm>
            <a:off x="2590800" y="1600200"/>
            <a:ext cx="6324600" cy="4525963"/>
          </a:xfrm>
        </p:spPr>
        <p:txBody>
          <a:bodyPr/>
          <a:lstStyle/>
          <a:p>
            <a:pPr marL="57150" lvl="1" indent="0" eaLnBrk="1" hangingPunct="1">
              <a:buFont typeface="Arial" pitchFamily="-65" charset="0"/>
              <a:buNone/>
            </a:pPr>
            <a:r>
              <a:rPr lang="en-US" b="1" u="sng">
                <a:ea typeface="ＭＳ Ｐゴシック" pitchFamily="-65" charset="-128"/>
              </a:rPr>
              <a:t>Evidence</a:t>
            </a:r>
          </a:p>
          <a:p>
            <a:pPr marL="57150" lvl="1" indent="0" eaLnBrk="1" hangingPunct="1">
              <a:buFont typeface="Arial" pitchFamily="-65" charset="0"/>
              <a:buNone/>
            </a:pPr>
            <a:r>
              <a:rPr lang="en-US" b="1" u="sng">
                <a:solidFill>
                  <a:srgbClr val="FF0000"/>
                </a:solidFill>
                <a:ea typeface="ＭＳ Ｐゴシック" pitchFamily="-65" charset="-128"/>
              </a:rPr>
              <a:t>Africa and South America</a:t>
            </a:r>
            <a:r>
              <a:rPr lang="ja-JP" altLang="en-US" b="1" u="sng">
                <a:solidFill>
                  <a:srgbClr val="FF0000"/>
                </a:solidFill>
                <a:ea typeface="ＭＳ Ｐゴシック" pitchFamily="-65" charset="-128"/>
              </a:rPr>
              <a:t>’</a:t>
            </a:r>
            <a:r>
              <a:rPr lang="en-US" altLang="ja-JP" b="1" u="sng">
                <a:solidFill>
                  <a:srgbClr val="FF0000"/>
                </a:solidFill>
                <a:ea typeface="ＭＳ Ｐゴシック" pitchFamily="-65" charset="-128"/>
              </a:rPr>
              <a:t>s coastlines fit together like a puzzle</a:t>
            </a:r>
          </a:p>
          <a:p>
            <a:pPr marL="57150" lvl="1" indent="0" eaLnBrk="1" hangingPunct="1">
              <a:buFont typeface="Arial" pitchFamily="-65" charset="0"/>
              <a:buNone/>
            </a:pPr>
            <a:endParaRPr lang="en-US">
              <a:ea typeface="ＭＳ Ｐゴシック" pitchFamily="-65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7" descr="http://people.highline.edu/iglozman/classes/pscinotes/s.america_africa_f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352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1871330"/>
            <a:ext cx="19563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What are 3 pieces of evidence that support the theory of continental drift?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2590800" y="1371600"/>
            <a:ext cx="6324600" cy="2057400"/>
          </a:xfrm>
        </p:spPr>
        <p:txBody>
          <a:bodyPr/>
          <a:lstStyle/>
          <a:p>
            <a:pPr marL="0" lvl="1" indent="0" eaLnBrk="1" hangingPunct="1">
              <a:buFont typeface="Arial" pitchFamily="-65" charset="0"/>
              <a:buNone/>
            </a:pPr>
            <a:r>
              <a:rPr lang="en-US" b="1" u="sng">
                <a:ea typeface="ＭＳ Ｐゴシック" pitchFamily="-65" charset="-128"/>
              </a:rPr>
              <a:t>Evidence</a:t>
            </a: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 b="1" u="sng">
                <a:solidFill>
                  <a:srgbClr val="FF0000"/>
                </a:solidFill>
                <a:ea typeface="ＭＳ Ｐゴシック" pitchFamily="-65" charset="-128"/>
              </a:rPr>
              <a:t>Fossils and types of rocks </a:t>
            </a:r>
            <a:r>
              <a:rPr lang="en-US">
                <a:ea typeface="ＭＳ Ｐゴシック" pitchFamily="-65" charset="-128"/>
              </a:rPr>
              <a:t>on the eastern coast of S. America matched those on the west coast of Africa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Picture 7" descr="http://upload.wikimedia.org/wikipedia/commons/thumb/2/22/Snider-Pellegrini_Wegener_fossil_map.gif/500px-Snider-Pellegrini_Wegener_fossil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228975"/>
            <a:ext cx="4724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</a:t>
            </a:r>
          </a:p>
        </p:txBody>
      </p:sp>
      <p:sp>
        <p:nvSpPr>
          <p:cNvPr id="30722" name="Content Placeholder 4"/>
          <p:cNvSpPr>
            <a:spLocks noGrp="1"/>
          </p:cNvSpPr>
          <p:nvPr>
            <p:ph idx="1"/>
          </p:nvPr>
        </p:nvSpPr>
        <p:spPr>
          <a:xfrm>
            <a:off x="2438400" y="1295400"/>
            <a:ext cx="6324600" cy="2362200"/>
          </a:xfrm>
        </p:spPr>
        <p:txBody>
          <a:bodyPr/>
          <a:lstStyle/>
          <a:p>
            <a:pPr marL="58738" lvl="1" indent="-1588" eaLnBrk="1" hangingPunct="1">
              <a:buFont typeface="Arial" pitchFamily="-65" charset="0"/>
              <a:buNone/>
            </a:pPr>
            <a:r>
              <a:rPr lang="en-US" b="1" u="sng">
                <a:ea typeface="ＭＳ Ｐゴシック" pitchFamily="-65" charset="-128"/>
              </a:rPr>
              <a:t>Evidence</a:t>
            </a:r>
          </a:p>
          <a:p>
            <a:pPr marL="58738" lvl="1" indent="-1588" eaLnBrk="1" hangingPunct="1">
              <a:buFont typeface="Arial" pitchFamily="-65" charset="0"/>
              <a:buNone/>
            </a:pPr>
            <a:r>
              <a:rPr lang="en-US">
                <a:ea typeface="ＭＳ Ｐゴシック" pitchFamily="-65" charset="-128"/>
              </a:rPr>
              <a:t>Scientists were able to use new technology to find </a:t>
            </a:r>
            <a:r>
              <a:rPr lang="en-US" b="1" u="sng">
                <a:solidFill>
                  <a:srgbClr val="FF0000"/>
                </a:solidFill>
                <a:ea typeface="ＭＳ Ｐゴシック" pitchFamily="-65" charset="-128"/>
              </a:rPr>
              <a:t>ocean features such as trenches, seamount chains (mountains on the sea floor), and mid-ocean ridges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  <a:ea typeface="ＭＳ Ｐゴシック" pitchFamily="-65" charset="-128"/>
              </a:rPr>
              <a:t>Topic: Continental Drift</a:t>
            </a:r>
            <a:r>
              <a:rPr lang="en-US" sz="2800" b="1">
                <a:ea typeface="ＭＳ Ｐゴシック" pitchFamily="-65" charset="-128"/>
              </a:rPr>
              <a:t/>
            </a:r>
            <a:br>
              <a:rPr lang="en-US" sz="2800" b="1">
                <a:ea typeface="ＭＳ Ｐゴシック" pitchFamily="-65" charset="-128"/>
              </a:rPr>
            </a:br>
            <a:r>
              <a:rPr lang="en-US" sz="2800" b="1">
                <a:ea typeface="ＭＳ Ｐゴシック" pitchFamily="-65" charset="-128"/>
              </a:rPr>
              <a:t>Essential Question: What evidence supports the theory of continental drift? </a:t>
            </a:r>
            <a:r>
              <a:rPr lang="en-US" sz="2800">
                <a:ea typeface="ＭＳ Ｐゴシック" pitchFamily="-65" charset="-128"/>
              </a:rPr>
              <a:t/>
            </a:r>
            <a:br>
              <a:rPr lang="en-US" sz="2800">
                <a:ea typeface="ＭＳ Ｐゴシック" pitchFamily="-65" charset="-128"/>
              </a:rPr>
            </a:br>
            <a:endParaRPr lang="en-US" sz="2800" b="1">
              <a:ea typeface="ＭＳ Ｐゴシック" pitchFamily="-65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00" y="1371600"/>
            <a:ext cx="6324600" cy="4525963"/>
          </a:xfrm>
        </p:spPr>
        <p:txBody>
          <a:bodyPr>
            <a:normAutofit/>
          </a:bodyPr>
          <a:lstStyle/>
          <a:p>
            <a:pPr marL="0" lvl="1" indent="0" eaLnBrk="1" hangingPunct="1">
              <a:buFont typeface="Arial" pitchFamily="-65" charset="0"/>
              <a:buNone/>
            </a:pPr>
            <a:r>
              <a:rPr lang="en-US" sz="2400" b="1" u="sng">
                <a:ea typeface="ＭＳ Ｐゴシック" pitchFamily="-65" charset="-128"/>
              </a:rPr>
              <a:t>Harry Hess</a:t>
            </a: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 sz="2400">
                <a:ea typeface="ＭＳ Ｐゴシック" pitchFamily="-65" charset="-128"/>
              </a:rPr>
              <a:t>proposed that at mid-ocean ridges, </a:t>
            </a:r>
            <a:r>
              <a:rPr lang="en-US" sz="2400" b="1" u="sng">
                <a:solidFill>
                  <a:srgbClr val="FF0000"/>
                </a:solidFill>
                <a:ea typeface="ＭＳ Ｐゴシック" pitchFamily="-65" charset="-128"/>
              </a:rPr>
              <a:t>magma flows up from the mantle and forms new crust</a:t>
            </a:r>
            <a:r>
              <a:rPr lang="en-US" sz="2400">
                <a:ea typeface="ＭＳ Ｐゴシック" pitchFamily="-65" charset="-128"/>
              </a:rPr>
              <a:t> on both sides of the ridge</a:t>
            </a:r>
          </a:p>
          <a:p>
            <a:pPr marL="0" lvl="1" indent="0" eaLnBrk="1" hangingPunct="1">
              <a:buFont typeface="Arial" pitchFamily="-65" charset="0"/>
              <a:buNone/>
            </a:pPr>
            <a:endParaRPr lang="en-US" sz="2400">
              <a:ea typeface="ＭＳ Ｐゴシック" pitchFamily="-65" charset="-128"/>
            </a:endParaRPr>
          </a:p>
          <a:p>
            <a:pPr marL="0" lvl="1" indent="0" eaLnBrk="1" hangingPunct="1">
              <a:buFont typeface="Arial" pitchFamily="-65" charset="0"/>
              <a:buNone/>
            </a:pPr>
            <a:r>
              <a:rPr lang="en-US" sz="2400">
                <a:ea typeface="ＭＳ Ｐゴシック" pitchFamily="-65" charset="-128"/>
              </a:rPr>
              <a:t>This new crust makes the ocean floor wider and pushes the continents surrounding it further away from each other</a:t>
            </a:r>
          </a:p>
          <a:p>
            <a:pPr marL="0" lvl="1" indent="0" eaLnBrk="1" hangingPunct="1">
              <a:buFont typeface="Arial" pitchFamily="-65" charset="0"/>
              <a:buNone/>
            </a:pPr>
            <a:endParaRPr lang="en-US" b="1" u="sng">
              <a:ea typeface="ＭＳ Ｐゴシック" pitchFamily="-65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2954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7" descr="http://upload.wikimedia.org/wikipedia/commons/c/c0/Mid-ocean_ridge_topogra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4005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</a:rPr>
              <a:t>HW:</a:t>
            </a:r>
            <a:endParaRPr lang="en-US" dirty="0">
              <a:ea typeface="ＭＳ Ｐゴシック" pitchFamily="-65" charset="-128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-65" charset="0"/>
              <a:buNone/>
            </a:pPr>
            <a:r>
              <a:rPr lang="en-US" sz="3800" dirty="0">
                <a:ea typeface="ＭＳ Ｐゴシック" pitchFamily="-65" charset="-128"/>
              </a:rPr>
              <a:t>Look at each question you wrote on your own, and answer each question in a complete sentence.</a:t>
            </a:r>
          </a:p>
          <a:p>
            <a:pPr eaLnBrk="1" hangingPunct="1">
              <a:lnSpc>
                <a:spcPct val="80000"/>
              </a:lnSpc>
              <a:buFont typeface="Arial" pitchFamily="-65" charset="0"/>
              <a:buNone/>
            </a:pPr>
            <a:r>
              <a:rPr lang="en-US" sz="3800" dirty="0">
                <a:ea typeface="ＭＳ Ｐゴシック" pitchFamily="-65" charset="-128"/>
              </a:rPr>
              <a:t>	-</a:t>
            </a:r>
            <a:r>
              <a:rPr lang="en-US" sz="3800" dirty="0">
                <a:ea typeface="ＭＳ Ｐゴシック" pitchFamily="-65" charset="-128"/>
                <a:hlinkClick r:id="rId3"/>
              </a:rPr>
              <a:t>What is the theory of continental drift</a:t>
            </a:r>
            <a:r>
              <a:rPr lang="en-US" sz="3800" dirty="0">
                <a:ea typeface="ＭＳ Ｐゴシック" pitchFamily="-65" charset="-128"/>
              </a:rPr>
              <a:t>?</a:t>
            </a:r>
          </a:p>
          <a:p>
            <a:pPr eaLnBrk="1" hangingPunct="1">
              <a:lnSpc>
                <a:spcPct val="80000"/>
              </a:lnSpc>
              <a:buFont typeface="Arial" pitchFamily="-65" charset="0"/>
              <a:buNone/>
            </a:pPr>
            <a:r>
              <a:rPr lang="en-US" sz="3800" dirty="0">
                <a:ea typeface="ＭＳ Ｐゴシック" pitchFamily="-65" charset="-128"/>
              </a:rPr>
              <a:t>	-What is the lithosphere?</a:t>
            </a:r>
          </a:p>
          <a:p>
            <a:pPr eaLnBrk="1" hangingPunct="1">
              <a:lnSpc>
                <a:spcPct val="80000"/>
              </a:lnSpc>
              <a:buFont typeface="Arial" pitchFamily="-65" charset="0"/>
              <a:buNone/>
            </a:pPr>
            <a:r>
              <a:rPr lang="en-US" sz="3800" dirty="0">
                <a:ea typeface="ＭＳ Ｐゴシック" pitchFamily="-65" charset="-128"/>
              </a:rPr>
              <a:t>	-What are 3 pieces of evidence that support the theory of continental drift?</a:t>
            </a:r>
          </a:p>
          <a:p>
            <a:pPr eaLnBrk="1" hangingPunct="1">
              <a:lnSpc>
                <a:spcPct val="80000"/>
              </a:lnSpc>
              <a:buFont typeface="Arial" pitchFamily="-65" charset="0"/>
              <a:buNone/>
            </a:pPr>
            <a:r>
              <a:rPr lang="en-US" sz="1500" dirty="0">
                <a:latin typeface="Arial" pitchFamily="-65" charset="0"/>
                <a:ea typeface="Arial" pitchFamily="-65" charset="0"/>
                <a:cs typeface="Arial" pitchFamily="-65" charset="0"/>
              </a:rPr>
              <a:t/>
            </a:r>
            <a:br>
              <a:rPr lang="en-US" sz="1500" dirty="0">
                <a:latin typeface="Arial" pitchFamily="-65" charset="0"/>
                <a:ea typeface="Arial" pitchFamily="-65" charset="0"/>
                <a:cs typeface="Arial" pitchFamily="-65" charset="0"/>
              </a:rPr>
            </a:br>
            <a:endParaRPr lang="en-US" sz="1500" dirty="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 person with the ODD number, get one whiteboard for YOURSELF AND YOUR PARTNER. Every person needs a whiteboard.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have 20 seconds to write an answer, then hold it up!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3335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Continental Drift?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Continental Drift?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66" y="2275367"/>
            <a:ext cx="7751134" cy="35105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Drift </a:t>
            </a:r>
            <a:r>
              <a:rPr lang="en-US" sz="4000" dirty="0" smtClean="0"/>
              <a:t>- something driven, propelled, </a:t>
            </a:r>
            <a:r>
              <a:rPr lang="en-US" sz="4000" dirty="0" smtClean="0"/>
              <a:t>urged </a:t>
            </a:r>
            <a:r>
              <a:rPr lang="en-US" sz="4000" dirty="0" smtClean="0"/>
              <a:t>along or drawn together </a:t>
            </a:r>
            <a:r>
              <a:rPr lang="en-US" sz="4000" dirty="0" smtClean="0"/>
              <a:t>by a </a:t>
            </a:r>
            <a:r>
              <a:rPr lang="en-US" sz="4000" dirty="0" smtClean="0"/>
              <a:t>natural </a:t>
            </a:r>
            <a:r>
              <a:rPr lang="en-US" sz="4000" dirty="0" smtClean="0"/>
              <a:t>power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Definition: merriam-webster.com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Wegener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448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He was born in 1880 in Germany.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025" y="1600200"/>
            <a:ext cx="3086100" cy="414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1387" y="6065121"/>
            <a:ext cx="308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 coats and a pipe, straight 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59410"/>
            <a:ext cx="4411800" cy="3266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around 1880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1879  A yellow-fever epidemic begins in New Orleans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1880 </a:t>
            </a:r>
            <a:r>
              <a:rPr lang="en-US" b="1" dirty="0"/>
              <a:t> </a:t>
            </a:r>
            <a:r>
              <a:rPr lang="en-US" b="1" dirty="0" smtClean="0"/>
              <a:t>In </a:t>
            </a:r>
            <a:r>
              <a:rPr lang="en-US" b="1" dirty="0"/>
              <a:t>less than eighty years, the whaling industry on the Pacific </a:t>
            </a:r>
            <a:r>
              <a:rPr lang="en-US" b="1" dirty="0" smtClean="0"/>
              <a:t>O</a:t>
            </a:r>
            <a:r>
              <a:rPr lang="en-US" b="1" dirty="0" smtClean="0"/>
              <a:t>cean </a:t>
            </a:r>
            <a:r>
              <a:rPr lang="en-US" b="1" dirty="0"/>
              <a:t>has collapsed.</a:t>
            </a:r>
            <a:r>
              <a:rPr lang="en-US" b="1" dirty="0" smtClean="0"/>
              <a:t> 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/>
              <a:t>1881  On July 2 the President of the United States, John Garfield, is shot by a disgruntled office-seeker. Doctors repeatedly poke their fingers into the bullet hole looking for the bullet, causing an infection. Garfield dies on September 19.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Not the proudest times in science.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So back to this German guy born in Germany in 1880…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 decided to get his PhD (highest level of education possible) at the University of Berlin in astronomy.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429000"/>
            <a:ext cx="26035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271" y="2820152"/>
            <a:ext cx="4588570" cy="3531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7715"/>
            <a:ext cx="4195073" cy="5707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So now he’s a </a:t>
            </a:r>
            <a:r>
              <a:rPr lang="en-US" dirty="0" smtClean="0"/>
              <a:t>24 years old, </a:t>
            </a:r>
            <a:r>
              <a:rPr lang="en-US" dirty="0" smtClean="0"/>
              <a:t>with his PhD in astronomy.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he had a hobby of studying </a:t>
            </a:r>
            <a:r>
              <a:rPr lang="en-US" b="1" dirty="0" smtClean="0"/>
              <a:t>meteorology</a:t>
            </a:r>
            <a:r>
              <a:rPr lang="en-US" dirty="0" smtClean="0"/>
              <a:t>, or the study of climate and weather, and </a:t>
            </a:r>
            <a:r>
              <a:rPr lang="en-US" dirty="0" smtClean="0"/>
              <a:t>also </a:t>
            </a:r>
            <a:r>
              <a:rPr lang="en-US" b="1" dirty="0" smtClean="0"/>
              <a:t>GEOLOGY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762" y="1087039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3812" y="4309214"/>
            <a:ext cx="3572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 was a pioneer, or the first person, to use balloons to track air movement.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874</Words>
  <Application>Microsoft Office PowerPoint</Application>
  <PresentationFormat>On-screen Show (4:3)</PresentationFormat>
  <Paragraphs>121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Continental Drift  10/18/12</vt:lpstr>
      <vt:lpstr>Our Earth’s Insides</vt:lpstr>
      <vt:lpstr>Continental Drift?</vt:lpstr>
      <vt:lpstr>Continental Drift?</vt:lpstr>
      <vt:lpstr>Alfred Wegener</vt:lpstr>
      <vt:lpstr>Meanwhile around 1880</vt:lpstr>
      <vt:lpstr>Slide 7</vt:lpstr>
      <vt:lpstr>His background</vt:lpstr>
      <vt:lpstr>Slide 9</vt:lpstr>
      <vt:lpstr>THINK/PAIR/SHARE</vt:lpstr>
      <vt:lpstr>Topic: Continental Drift</vt:lpstr>
      <vt:lpstr>If continents are drifting, where were they in the past? Where are they going in the future?</vt:lpstr>
      <vt:lpstr>Topic: Continental Drift Essential Question: What evidence supports the theory of continental drift? </vt:lpstr>
      <vt:lpstr>Slide 14</vt:lpstr>
      <vt:lpstr>Topic: Continental Drift Essential Question: What evidence supports the theory of continental drift?</vt:lpstr>
      <vt:lpstr>Topic: Continental Drift Essential Question: What evidence supports the theory of continental drift?</vt:lpstr>
      <vt:lpstr>Topic: Continental Drift Essential Question: What evidence supports the theory of continental drift?</vt:lpstr>
      <vt:lpstr>A closer look…</vt:lpstr>
      <vt:lpstr>Topic: Continental Drift Essential Question: What evidence supports the theory of continental drift?</vt:lpstr>
      <vt:lpstr>Slide 20</vt:lpstr>
      <vt:lpstr>Topic: Continental Drift Essential Question: What evidence supports the theory of continental drift?  </vt:lpstr>
      <vt:lpstr>Topic: Continental Drift Essential Question: What evidence supports the theory of continental drift? </vt:lpstr>
      <vt:lpstr>Topic: Continental Drift Essential Question: What evidence supports the theory of continental drift?</vt:lpstr>
      <vt:lpstr>Topic: Continental Drift Essential Question: What evidence supports the theory of continental drift?</vt:lpstr>
      <vt:lpstr>Topic: Continental Drift Essential Question: What evidence supports the theory of continental drift?</vt:lpstr>
      <vt:lpstr>Topic: Continental Drift Essential Question: What evidence supports the theory of continental drift?</vt:lpstr>
      <vt:lpstr>Topic: Continental Drift Essential Question: What evidence supports the theory of continental drift?  </vt:lpstr>
      <vt:lpstr>HW:</vt:lpstr>
      <vt:lpstr>Whiteboard 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Louisa Torrance</dc:creator>
  <cp:lastModifiedBy>Windows User</cp:lastModifiedBy>
  <cp:revision>30</cp:revision>
  <dcterms:created xsi:type="dcterms:W3CDTF">2012-10-14T17:25:53Z</dcterms:created>
  <dcterms:modified xsi:type="dcterms:W3CDTF">2012-10-18T13:01:17Z</dcterms:modified>
</cp:coreProperties>
</file>