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82" r:id="rId2"/>
    <p:sldId id="256" r:id="rId3"/>
    <p:sldId id="304" r:id="rId4"/>
    <p:sldId id="259" r:id="rId5"/>
    <p:sldId id="303" r:id="rId6"/>
    <p:sldId id="265" r:id="rId7"/>
    <p:sldId id="295" r:id="rId8"/>
    <p:sldId id="293" r:id="rId9"/>
    <p:sldId id="296" r:id="rId10"/>
    <p:sldId id="290" r:id="rId11"/>
    <p:sldId id="292" r:id="rId12"/>
    <p:sldId id="305" r:id="rId13"/>
    <p:sldId id="306" r:id="rId14"/>
    <p:sldId id="307" r:id="rId15"/>
    <p:sldId id="294" r:id="rId16"/>
    <p:sldId id="308" r:id="rId17"/>
    <p:sldId id="285" r:id="rId18"/>
    <p:sldId id="311" r:id="rId19"/>
    <p:sldId id="261" r:id="rId20"/>
    <p:sldId id="310" r:id="rId21"/>
    <p:sldId id="312" r:id="rId22"/>
    <p:sldId id="313" r:id="rId23"/>
    <p:sldId id="314" r:id="rId24"/>
    <p:sldId id="263" r:id="rId25"/>
    <p:sldId id="262" r:id="rId26"/>
    <p:sldId id="264" r:id="rId27"/>
    <p:sldId id="309" r:id="rId28"/>
    <p:sldId id="301" r:id="rId29"/>
    <p:sldId id="298" r:id="rId30"/>
    <p:sldId id="299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-2778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40159-25E1-44B9-BB56-4E1881D5AF12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92056-63BE-4CE6-9B1C-3CB7B619EE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127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92056-63BE-4CE6-9B1C-3CB7B619EEA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92056-63BE-4CE6-9B1C-3CB7B619EEA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7576-6E78-4D5D-957E-3BAE68AC1B14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C8C0-9C32-4634-A55A-6C5FEEBC5E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7576-6E78-4D5D-957E-3BAE68AC1B14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C8C0-9C32-4634-A55A-6C5FEEBC5E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7576-6E78-4D5D-957E-3BAE68AC1B14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C8C0-9C32-4634-A55A-6C5FEEBC5E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7576-6E78-4D5D-957E-3BAE68AC1B14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C8C0-9C32-4634-A55A-6C5FEEBC5E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7576-6E78-4D5D-957E-3BAE68AC1B14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C8C0-9C32-4634-A55A-6C5FEEBC5E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7576-6E78-4D5D-957E-3BAE68AC1B14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C8C0-9C32-4634-A55A-6C5FEEBC5E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7576-6E78-4D5D-957E-3BAE68AC1B14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C8C0-9C32-4634-A55A-6C5FEEBC5E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7576-6E78-4D5D-957E-3BAE68AC1B14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C8C0-9C32-4634-A55A-6C5FEEBC5E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7576-6E78-4D5D-957E-3BAE68AC1B14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C8C0-9C32-4634-A55A-6C5FEEBC5E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7576-6E78-4D5D-957E-3BAE68AC1B14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C8C0-9C32-4634-A55A-6C5FEEBC5E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7576-6E78-4D5D-957E-3BAE68AC1B14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C8C0-9C32-4634-A55A-6C5FEEBC5E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7576-6E78-4D5D-957E-3BAE68AC1B14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C8C0-9C32-4634-A55A-6C5FEEBC5E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77576-6E78-4D5D-957E-3BAE68AC1B14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DC8C0-9C32-4634-A55A-6C5FEEBC5E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youtu.be/8RmVwz2fNGc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Do Now: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1. Use your periodic table of elements to find the symbols of the following elements: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smtClean="0"/>
              <a:t>Oxygen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smtClean="0"/>
              <a:t>Hydrogen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smtClean="0"/>
              <a:t>Lead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smtClean="0"/>
              <a:t>Sodium</a:t>
            </a:r>
          </a:p>
          <a:p>
            <a:pPr marL="514350" indent="-514350">
              <a:buNone/>
            </a:pPr>
            <a:r>
              <a:rPr lang="en-US" dirty="0" smtClean="0"/>
              <a:t>2. How are most of the symbols assigned?  What are some exceptions to this rule?  Give 3 specific examples.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24600" y="2261397"/>
            <a:ext cx="2362200" cy="1701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33400" y="1524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engage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How would you create a visual model for the following?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8000" dirty="0" smtClean="0"/>
              <a:t>2O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0" y="4876800"/>
            <a:ext cx="1371600" cy="1600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 flipV="1">
            <a:off x="1524000" y="4648200"/>
            <a:ext cx="1524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 flipV="1">
            <a:off x="1524000" y="5105400"/>
            <a:ext cx="152400" cy="2286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flipV="1">
            <a:off x="1524000" y="5562600"/>
            <a:ext cx="15240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" name="Oval 7"/>
          <p:cNvSpPr/>
          <p:nvPr/>
        </p:nvSpPr>
        <p:spPr>
          <a:xfrm flipV="1">
            <a:off x="1524000" y="6019800"/>
            <a:ext cx="152400" cy="2286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flipV="1">
            <a:off x="1524000" y="6477000"/>
            <a:ext cx="152400" cy="2286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5486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Color Key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28800" y="4572000"/>
            <a:ext cx="2057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Chlorine</a:t>
            </a:r>
          </a:p>
          <a:p>
            <a:endParaRPr lang="en-US" sz="1200" dirty="0" smtClean="0"/>
          </a:p>
          <a:p>
            <a:r>
              <a:rPr lang="en-US" dirty="0" smtClean="0"/>
              <a:t>Cobalt</a:t>
            </a:r>
          </a:p>
          <a:p>
            <a:endParaRPr lang="en-US" sz="1200" dirty="0" smtClean="0"/>
          </a:p>
          <a:p>
            <a:r>
              <a:rPr lang="en-US" dirty="0" smtClean="0"/>
              <a:t>Oxygen</a:t>
            </a:r>
          </a:p>
          <a:p>
            <a:endParaRPr lang="en-US" sz="1200" dirty="0" smtClean="0"/>
          </a:p>
          <a:p>
            <a:r>
              <a:rPr lang="en-US" dirty="0" smtClean="0"/>
              <a:t>Hydrogen</a:t>
            </a:r>
          </a:p>
          <a:p>
            <a:endParaRPr lang="en-US" sz="1200" dirty="0" smtClean="0"/>
          </a:p>
          <a:p>
            <a:r>
              <a:rPr lang="en-US" dirty="0" smtClean="0"/>
              <a:t>Carbon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How would you create a visual model for the following?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8000" dirty="0" smtClean="0"/>
              <a:t>2O</a:t>
            </a:r>
            <a:r>
              <a:rPr lang="en-US" sz="8000" baseline="-25000" dirty="0" smtClean="0"/>
              <a:t>2</a:t>
            </a:r>
            <a:endParaRPr lang="en-US" baseline="-25000" dirty="0"/>
          </a:p>
        </p:txBody>
      </p:sp>
      <p:sp>
        <p:nvSpPr>
          <p:cNvPr id="4" name="Right Arrow 3"/>
          <p:cNvSpPr/>
          <p:nvPr/>
        </p:nvSpPr>
        <p:spPr>
          <a:xfrm>
            <a:off x="0" y="4876800"/>
            <a:ext cx="1371600" cy="1600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 flipV="1">
            <a:off x="1524000" y="4648200"/>
            <a:ext cx="1524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 flipV="1">
            <a:off x="1524000" y="5105400"/>
            <a:ext cx="152400" cy="2286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flipV="1">
            <a:off x="1524000" y="5562600"/>
            <a:ext cx="15240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" name="Oval 7"/>
          <p:cNvSpPr/>
          <p:nvPr/>
        </p:nvSpPr>
        <p:spPr>
          <a:xfrm flipV="1">
            <a:off x="1524000" y="6019800"/>
            <a:ext cx="152400" cy="2286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flipV="1">
            <a:off x="1524000" y="6477000"/>
            <a:ext cx="152400" cy="2286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5486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Color Key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28800" y="4572000"/>
            <a:ext cx="2057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Chlorine</a:t>
            </a:r>
          </a:p>
          <a:p>
            <a:endParaRPr lang="en-US" sz="1200" dirty="0" smtClean="0"/>
          </a:p>
          <a:p>
            <a:r>
              <a:rPr lang="en-US" dirty="0" smtClean="0"/>
              <a:t>Cobalt</a:t>
            </a:r>
          </a:p>
          <a:p>
            <a:endParaRPr lang="en-US" sz="1200" dirty="0" smtClean="0"/>
          </a:p>
          <a:p>
            <a:r>
              <a:rPr lang="en-US" dirty="0" smtClean="0"/>
              <a:t>Oxygen</a:t>
            </a:r>
          </a:p>
          <a:p>
            <a:endParaRPr lang="en-US" sz="1200" dirty="0" smtClean="0"/>
          </a:p>
          <a:p>
            <a:r>
              <a:rPr lang="en-US" dirty="0" smtClean="0"/>
              <a:t>Hydrogen</a:t>
            </a:r>
          </a:p>
          <a:p>
            <a:endParaRPr lang="en-US" sz="1200" dirty="0" smtClean="0"/>
          </a:p>
          <a:p>
            <a:r>
              <a:rPr lang="en-US" dirty="0" smtClean="0"/>
              <a:t>Carbon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How would you create a visual model for the following?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8000" dirty="0" smtClean="0"/>
              <a:t>H</a:t>
            </a:r>
            <a:r>
              <a:rPr lang="en-US" sz="8000" baseline="-25000" dirty="0" smtClean="0"/>
              <a:t>2</a:t>
            </a:r>
            <a:r>
              <a:rPr lang="en-US" sz="8000" dirty="0" smtClean="0"/>
              <a:t>O</a:t>
            </a:r>
            <a:r>
              <a:rPr lang="en-US" sz="8000" baseline="-25000" dirty="0" smtClean="0"/>
              <a:t>2</a:t>
            </a:r>
            <a:endParaRPr lang="en-US" sz="8000" baseline="-25000" dirty="0"/>
          </a:p>
        </p:txBody>
      </p:sp>
      <p:sp>
        <p:nvSpPr>
          <p:cNvPr id="4" name="Right Arrow 3"/>
          <p:cNvSpPr/>
          <p:nvPr/>
        </p:nvSpPr>
        <p:spPr>
          <a:xfrm>
            <a:off x="0" y="4876800"/>
            <a:ext cx="1371600" cy="1600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 flipV="1">
            <a:off x="1524000" y="4648200"/>
            <a:ext cx="1524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 flipV="1">
            <a:off x="1524000" y="5105400"/>
            <a:ext cx="152400" cy="2286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flipV="1">
            <a:off x="1524000" y="5562600"/>
            <a:ext cx="15240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" name="Oval 7"/>
          <p:cNvSpPr/>
          <p:nvPr/>
        </p:nvSpPr>
        <p:spPr>
          <a:xfrm flipV="1">
            <a:off x="1524000" y="6019800"/>
            <a:ext cx="152400" cy="2286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flipV="1">
            <a:off x="1524000" y="6477000"/>
            <a:ext cx="152400" cy="2286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5486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Color Key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28800" y="4572000"/>
            <a:ext cx="2057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Chlorine</a:t>
            </a:r>
          </a:p>
          <a:p>
            <a:endParaRPr lang="en-US" sz="1200" dirty="0" smtClean="0"/>
          </a:p>
          <a:p>
            <a:r>
              <a:rPr lang="en-US" dirty="0" smtClean="0"/>
              <a:t>Cobalt</a:t>
            </a:r>
          </a:p>
          <a:p>
            <a:endParaRPr lang="en-US" sz="1200" dirty="0" smtClean="0"/>
          </a:p>
          <a:p>
            <a:r>
              <a:rPr lang="en-US" dirty="0" smtClean="0"/>
              <a:t>Oxygen</a:t>
            </a:r>
          </a:p>
          <a:p>
            <a:endParaRPr lang="en-US" sz="1200" dirty="0" smtClean="0"/>
          </a:p>
          <a:p>
            <a:r>
              <a:rPr lang="en-US" dirty="0" smtClean="0"/>
              <a:t>Hydrogen</a:t>
            </a:r>
          </a:p>
          <a:p>
            <a:endParaRPr lang="en-US" sz="1200" dirty="0" smtClean="0"/>
          </a:p>
          <a:p>
            <a:r>
              <a:rPr lang="en-US" dirty="0" smtClean="0"/>
              <a:t>Carbon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How would you create a visual model for the following?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8000" dirty="0" smtClean="0"/>
              <a:t>2H</a:t>
            </a:r>
            <a:r>
              <a:rPr lang="en-US" sz="8000" baseline="-25000" dirty="0" smtClean="0"/>
              <a:t>2</a:t>
            </a:r>
            <a:r>
              <a:rPr lang="en-US" sz="8000" dirty="0" smtClean="0"/>
              <a:t>O</a:t>
            </a:r>
            <a:r>
              <a:rPr lang="en-US" sz="8000" baseline="-25000" dirty="0" smtClean="0"/>
              <a:t>2</a:t>
            </a:r>
            <a:endParaRPr lang="en-US" sz="8000" baseline="-25000" dirty="0"/>
          </a:p>
        </p:txBody>
      </p:sp>
      <p:sp>
        <p:nvSpPr>
          <p:cNvPr id="4" name="Right Arrow 3"/>
          <p:cNvSpPr/>
          <p:nvPr/>
        </p:nvSpPr>
        <p:spPr>
          <a:xfrm>
            <a:off x="0" y="4876800"/>
            <a:ext cx="1371600" cy="1600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 flipV="1">
            <a:off x="1524000" y="4648200"/>
            <a:ext cx="1524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 flipV="1">
            <a:off x="1524000" y="5105400"/>
            <a:ext cx="152400" cy="2286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flipV="1">
            <a:off x="1524000" y="5562600"/>
            <a:ext cx="15240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" name="Oval 7"/>
          <p:cNvSpPr/>
          <p:nvPr/>
        </p:nvSpPr>
        <p:spPr>
          <a:xfrm flipV="1">
            <a:off x="1524000" y="6019800"/>
            <a:ext cx="152400" cy="2286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flipV="1">
            <a:off x="1524000" y="6477000"/>
            <a:ext cx="152400" cy="2286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5486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Color Key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28800" y="4572000"/>
            <a:ext cx="2057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Chlorine</a:t>
            </a:r>
          </a:p>
          <a:p>
            <a:endParaRPr lang="en-US" sz="1200" dirty="0" smtClean="0"/>
          </a:p>
          <a:p>
            <a:r>
              <a:rPr lang="en-US" dirty="0" smtClean="0"/>
              <a:t>Cobalt</a:t>
            </a:r>
          </a:p>
          <a:p>
            <a:endParaRPr lang="en-US" sz="1200" dirty="0" smtClean="0"/>
          </a:p>
          <a:p>
            <a:r>
              <a:rPr lang="en-US" dirty="0" smtClean="0"/>
              <a:t>Oxygen</a:t>
            </a:r>
          </a:p>
          <a:p>
            <a:endParaRPr lang="en-US" sz="1200" dirty="0" smtClean="0"/>
          </a:p>
          <a:p>
            <a:r>
              <a:rPr lang="en-US" dirty="0" smtClean="0"/>
              <a:t>Hydrogen</a:t>
            </a:r>
          </a:p>
          <a:p>
            <a:endParaRPr lang="en-US" sz="1200" dirty="0" smtClean="0"/>
          </a:p>
          <a:p>
            <a:r>
              <a:rPr lang="en-US" dirty="0" smtClean="0"/>
              <a:t>Carbon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How would you create a visual model for the following?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8000" dirty="0" smtClean="0"/>
              <a:t>2CH</a:t>
            </a:r>
            <a:r>
              <a:rPr lang="en-US" dirty="0" smtClean="0"/>
              <a:t>4</a:t>
            </a:r>
            <a:endParaRPr lang="en-US" baseline="-25000" dirty="0"/>
          </a:p>
        </p:txBody>
      </p:sp>
      <p:sp>
        <p:nvSpPr>
          <p:cNvPr id="4" name="Right Arrow 3"/>
          <p:cNvSpPr/>
          <p:nvPr/>
        </p:nvSpPr>
        <p:spPr>
          <a:xfrm>
            <a:off x="0" y="4876800"/>
            <a:ext cx="1371600" cy="1600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 flipV="1">
            <a:off x="1524000" y="4648200"/>
            <a:ext cx="1524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 flipV="1">
            <a:off x="1524000" y="5105400"/>
            <a:ext cx="152400" cy="2286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flipV="1">
            <a:off x="1524000" y="5562600"/>
            <a:ext cx="15240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" name="Oval 7"/>
          <p:cNvSpPr/>
          <p:nvPr/>
        </p:nvSpPr>
        <p:spPr>
          <a:xfrm flipV="1">
            <a:off x="1524000" y="6019800"/>
            <a:ext cx="152400" cy="2286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flipV="1">
            <a:off x="1524000" y="6477000"/>
            <a:ext cx="152400" cy="2286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5486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Color Key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28800" y="4572000"/>
            <a:ext cx="2057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Chlorine</a:t>
            </a:r>
          </a:p>
          <a:p>
            <a:endParaRPr lang="en-US" sz="1200" dirty="0" smtClean="0"/>
          </a:p>
          <a:p>
            <a:r>
              <a:rPr lang="en-US" dirty="0" smtClean="0"/>
              <a:t>Cobalt</a:t>
            </a:r>
          </a:p>
          <a:p>
            <a:endParaRPr lang="en-US" sz="1200" dirty="0" smtClean="0"/>
          </a:p>
          <a:p>
            <a:r>
              <a:rPr lang="en-US" dirty="0" smtClean="0"/>
              <a:t>Oxygen</a:t>
            </a:r>
          </a:p>
          <a:p>
            <a:endParaRPr lang="en-US" sz="1200" dirty="0" smtClean="0"/>
          </a:p>
          <a:p>
            <a:r>
              <a:rPr lang="en-US" dirty="0" smtClean="0"/>
              <a:t>Hydrogen</a:t>
            </a:r>
          </a:p>
          <a:p>
            <a:endParaRPr lang="en-US" sz="1200" dirty="0" smtClean="0"/>
          </a:p>
          <a:p>
            <a:r>
              <a:rPr lang="en-US" dirty="0" smtClean="0"/>
              <a:t>Carbon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How would you create a visual model for the following?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8000" dirty="0" smtClean="0"/>
              <a:t>3CO</a:t>
            </a:r>
            <a:r>
              <a:rPr lang="en-US" sz="8000" baseline="-25000" dirty="0" smtClean="0"/>
              <a:t>2</a:t>
            </a:r>
            <a:endParaRPr lang="en-US" baseline="-25000" dirty="0"/>
          </a:p>
        </p:txBody>
      </p:sp>
      <p:sp>
        <p:nvSpPr>
          <p:cNvPr id="4" name="Right Arrow 3"/>
          <p:cNvSpPr/>
          <p:nvPr/>
        </p:nvSpPr>
        <p:spPr>
          <a:xfrm>
            <a:off x="0" y="4876800"/>
            <a:ext cx="1371600" cy="1600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 flipV="1">
            <a:off x="1524000" y="4648200"/>
            <a:ext cx="1524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 flipV="1">
            <a:off x="1524000" y="5105400"/>
            <a:ext cx="152400" cy="2286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flipV="1">
            <a:off x="1524000" y="5562600"/>
            <a:ext cx="15240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" name="Oval 7"/>
          <p:cNvSpPr/>
          <p:nvPr/>
        </p:nvSpPr>
        <p:spPr>
          <a:xfrm flipV="1">
            <a:off x="1524000" y="6019800"/>
            <a:ext cx="152400" cy="2286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flipV="1">
            <a:off x="1524000" y="6477000"/>
            <a:ext cx="152400" cy="2286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5486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Color Key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28800" y="4572000"/>
            <a:ext cx="2057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Chlorine</a:t>
            </a:r>
          </a:p>
          <a:p>
            <a:endParaRPr lang="en-US" sz="1200" dirty="0" smtClean="0"/>
          </a:p>
          <a:p>
            <a:r>
              <a:rPr lang="en-US" dirty="0" smtClean="0"/>
              <a:t>Cobalt</a:t>
            </a:r>
          </a:p>
          <a:p>
            <a:endParaRPr lang="en-US" sz="1200" dirty="0" smtClean="0"/>
          </a:p>
          <a:p>
            <a:r>
              <a:rPr lang="en-US" dirty="0" smtClean="0"/>
              <a:t>Oxygen</a:t>
            </a:r>
          </a:p>
          <a:p>
            <a:endParaRPr lang="en-US" sz="1200" dirty="0" smtClean="0"/>
          </a:p>
          <a:p>
            <a:r>
              <a:rPr lang="en-US" dirty="0" smtClean="0"/>
              <a:t>Hydrogen</a:t>
            </a:r>
          </a:p>
          <a:p>
            <a:endParaRPr lang="en-US" sz="1200" dirty="0" smtClean="0"/>
          </a:p>
          <a:p>
            <a:r>
              <a:rPr lang="en-US" dirty="0" smtClean="0"/>
              <a:t>Carbon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Exit Slip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Identify the element found in each of the following compounds.  Next, determine the number of atoms in each element.</a:t>
            </a:r>
          </a:p>
          <a:p>
            <a:pPr marL="514350" indent="-514350">
              <a:buAutoNum type="arabicPeriod"/>
            </a:pPr>
            <a:r>
              <a:rPr lang="en-US" dirty="0" smtClean="0"/>
              <a:t>2Al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3</a:t>
            </a:r>
          </a:p>
          <a:p>
            <a:pPr marL="514350" indent="-514350">
              <a:buAutoNum type="arabicPeriod"/>
            </a:pPr>
            <a:r>
              <a:rPr lang="en-US" dirty="0" smtClean="0"/>
              <a:t>MgCl</a:t>
            </a:r>
            <a:r>
              <a:rPr lang="en-US" baseline="-25000" dirty="0" smtClean="0"/>
              <a:t>2</a:t>
            </a:r>
          </a:p>
          <a:p>
            <a:pPr marL="514350" indent="-514350">
              <a:buAutoNum type="arabicPeriod"/>
            </a:pPr>
            <a:r>
              <a:rPr lang="en-US" dirty="0" smtClean="0"/>
              <a:t>3NaOH</a:t>
            </a:r>
          </a:p>
          <a:p>
            <a:pPr marL="514350" indent="-514350">
              <a:buAutoNum type="arabicPeriod"/>
            </a:pPr>
            <a:r>
              <a:rPr lang="en-US" dirty="0" smtClean="0"/>
              <a:t>Ca(OH)</a:t>
            </a:r>
            <a:r>
              <a:rPr lang="en-US" sz="2200" dirty="0" smtClean="0"/>
              <a:t>2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Write the formula for the following:</a:t>
            </a:r>
          </a:p>
          <a:p>
            <a:pPr marL="514350" indent="-514350">
              <a:buNone/>
            </a:pPr>
            <a:r>
              <a:rPr lang="en-US" dirty="0" smtClean="0"/>
              <a:t>5. </a:t>
            </a:r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evaluate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905000" y="56388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371600" y="5638800"/>
            <a:ext cx="533400" cy="533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7" name="Oval 6"/>
          <p:cNvSpPr/>
          <p:nvPr/>
        </p:nvSpPr>
        <p:spPr>
          <a:xfrm>
            <a:off x="1066800" y="6096000"/>
            <a:ext cx="533400" cy="533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" name="Oval 7"/>
          <p:cNvSpPr/>
          <p:nvPr/>
        </p:nvSpPr>
        <p:spPr>
          <a:xfrm>
            <a:off x="1600200" y="6096000"/>
            <a:ext cx="533400" cy="533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9" name="Oval 8"/>
          <p:cNvSpPr/>
          <p:nvPr/>
        </p:nvSpPr>
        <p:spPr>
          <a:xfrm>
            <a:off x="2133600" y="6096000"/>
            <a:ext cx="533400" cy="5334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286000" y="6248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81200" y="57266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447800" y="57266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676400" y="6183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219200" y="6172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Do Now: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List the evidence for a chemical reaction:</a:t>
            </a:r>
          </a:p>
          <a:p>
            <a:pPr>
              <a:buNone/>
            </a:pPr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engage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Do Now: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List the evidence for a chemical reaction: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Production of a gas (bubbling, fizzing or foaming)</a:t>
            </a:r>
          </a:p>
          <a:p>
            <a:r>
              <a:rPr lang="en-US" sz="2800" dirty="0" smtClean="0"/>
              <a:t>A change in temperature or light (an energy change)</a:t>
            </a:r>
          </a:p>
          <a:p>
            <a:r>
              <a:rPr lang="en-US" sz="2800" dirty="0" smtClean="0"/>
              <a:t>Appearance of a </a:t>
            </a:r>
            <a:r>
              <a:rPr lang="en-US" sz="2800" dirty="0" smtClean="0">
                <a:hlinkClick r:id="rId3"/>
              </a:rPr>
              <a:t>precipitate</a:t>
            </a:r>
            <a:r>
              <a:rPr lang="en-US" sz="2800" dirty="0" smtClean="0"/>
              <a:t> (solid material)</a:t>
            </a:r>
          </a:p>
          <a:p>
            <a:r>
              <a:rPr lang="en-US" sz="2800" dirty="0" smtClean="0"/>
              <a:t>A change in color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engage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37567" y="0"/>
            <a:ext cx="1406433" cy="1219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24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Our combustion reaction again…</a:t>
            </a:r>
            <a:endParaRPr lang="en-US" sz="3200" dirty="0"/>
          </a:p>
        </p:txBody>
      </p:sp>
      <p:sp>
        <p:nvSpPr>
          <p:cNvPr id="149" name="TextBox 148"/>
          <p:cNvSpPr txBox="1"/>
          <p:nvPr/>
        </p:nvSpPr>
        <p:spPr>
          <a:xfrm>
            <a:off x="457200" y="16764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50" name="Table 149"/>
          <p:cNvGraphicFramePr>
            <a:graphicFrameLocks noGrp="1"/>
          </p:cNvGraphicFramePr>
          <p:nvPr/>
        </p:nvGraphicFramePr>
        <p:xfrm>
          <a:off x="152400" y="1629237"/>
          <a:ext cx="8915400" cy="5242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4465"/>
                <a:gridCol w="3333235"/>
                <a:gridCol w="571500"/>
                <a:gridCol w="3886200"/>
              </a:tblGrid>
              <a:tr h="15240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Reactants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products</a:t>
                      </a:r>
                      <a:endParaRPr lang="en-US" dirty="0"/>
                    </a:p>
                  </a:txBody>
                  <a:tcPr/>
                </a:tc>
              </a:tr>
              <a:tr h="4244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Chemical equation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</a:t>
                      </a:r>
                      <a:r>
                        <a:rPr lang="en-US" sz="3200" b="0" i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3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+2</a:t>
                      </a:r>
                      <a:r>
                        <a:rPr lang="en-US" sz="32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</a:t>
                      </a:r>
                      <a:r>
                        <a:rPr lang="en-US" sz="3200" b="0" i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dirty="0" smtClean="0"/>
                        <a:t> 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ym typeface="Wingdings" pitchFamily="2" charset="2"/>
                        </a:rPr>
                        <a:t>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lang="en-US" sz="3200" b="0" i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+ 2H</a:t>
                      </a:r>
                      <a:r>
                        <a:rPr lang="en-US" sz="3200" b="0" i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en-US" sz="3200" dirty="0" smtClean="0"/>
                        <a:t> </a:t>
                      </a:r>
                      <a:endParaRPr lang="en-US" sz="3200" dirty="0"/>
                    </a:p>
                  </a:txBody>
                  <a:tcPr/>
                </a:tc>
              </a:tr>
              <a:tr h="23774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Visual model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ym typeface="Wingdings" pitchFamily="2" charset="2"/>
                        </a:rPr>
                        <a:t></a:t>
                      </a:r>
                      <a:endParaRPr lang="en-US" sz="3200" dirty="0" smtClean="0"/>
                    </a:p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</a:tr>
              <a:tr h="17692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of atoms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______ carbon</a:t>
                      </a:r>
                      <a:r>
                        <a:rPr lang="en-US" sz="1400" baseline="0" dirty="0" smtClean="0"/>
                        <a:t> atoms</a:t>
                      </a:r>
                    </a:p>
                    <a:p>
                      <a:pPr algn="l"/>
                      <a:endParaRPr lang="en-US" sz="1400" baseline="0" dirty="0" smtClean="0"/>
                    </a:p>
                    <a:p>
                      <a:pPr algn="l"/>
                      <a:r>
                        <a:rPr lang="en-US" sz="1400" baseline="0" dirty="0" smtClean="0"/>
                        <a:t>______ hydrogen atoms</a:t>
                      </a:r>
                    </a:p>
                    <a:p>
                      <a:pPr algn="l"/>
                      <a:endParaRPr lang="en-US" sz="1400" baseline="0" dirty="0" smtClean="0"/>
                    </a:p>
                    <a:p>
                      <a:pPr algn="l"/>
                      <a:r>
                        <a:rPr lang="en-US" sz="1400" baseline="0" dirty="0" smtClean="0"/>
                        <a:t>______ oxygen atoms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ym typeface="Wingdings" pitchFamily="2" charset="2"/>
                        </a:rPr>
                        <a:t></a:t>
                      </a:r>
                      <a:endParaRPr lang="en-US" sz="3200" dirty="0" smtClean="0"/>
                    </a:p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______ carbon</a:t>
                      </a:r>
                      <a:r>
                        <a:rPr lang="en-US" sz="1400" baseline="0" dirty="0" smtClean="0"/>
                        <a:t> atoms</a:t>
                      </a:r>
                    </a:p>
                    <a:p>
                      <a:pPr algn="l"/>
                      <a:endParaRPr lang="en-US" sz="1400" baseline="0" dirty="0" smtClean="0"/>
                    </a:p>
                    <a:p>
                      <a:pPr algn="l"/>
                      <a:r>
                        <a:rPr lang="en-US" sz="1400" baseline="0" dirty="0" smtClean="0"/>
                        <a:t>______ hydrogen atoms</a:t>
                      </a:r>
                    </a:p>
                    <a:p>
                      <a:pPr algn="l"/>
                      <a:endParaRPr lang="en-US" sz="1400" baseline="0" dirty="0" smtClean="0"/>
                    </a:p>
                    <a:p>
                      <a:pPr algn="l"/>
                      <a:r>
                        <a:rPr lang="en-US" sz="1400" baseline="0" dirty="0" smtClean="0"/>
                        <a:t>______ oxygen atoms</a:t>
                      </a:r>
                      <a:endParaRPr lang="en-US" sz="1400" dirty="0" smtClean="0"/>
                    </a:p>
                    <a:p>
                      <a:pPr algn="ctr"/>
                      <a:endParaRPr lang="en-US" sz="14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1" name="TextBox 150"/>
          <p:cNvSpPr txBox="1"/>
          <p:nvPr/>
        </p:nvSpPr>
        <p:spPr>
          <a:xfrm>
            <a:off x="0" y="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explore</a:t>
            </a:r>
            <a:endParaRPr lang="en-US" dirty="0"/>
          </a:p>
        </p:txBody>
      </p:sp>
      <p:sp>
        <p:nvSpPr>
          <p:cNvPr id="152" name="TextBox 151"/>
          <p:cNvSpPr txBox="1"/>
          <p:nvPr/>
        </p:nvSpPr>
        <p:spPr>
          <a:xfrm>
            <a:off x="0" y="8382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Work with your partner to create a visual model of this equation using your skittles.</a:t>
            </a:r>
          </a:p>
          <a:p>
            <a:r>
              <a:rPr lang="en-US" dirty="0" smtClean="0"/>
              <a:t>Draw your visual model in your composition book.  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828800" y="1981200"/>
            <a:ext cx="9144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O</a:t>
            </a:r>
          </a:p>
          <a:p>
            <a:endParaRPr lang="en-US" sz="16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Chemical Formulas:  show the number and kinds of atoms that make up a molecule</a:t>
            </a:r>
            <a:endParaRPr lang="en-US" sz="3600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457200" y="1828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2286000" y="3733800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257800" y="1383268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Visual model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838200" y="1383268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Formula</a:t>
            </a:r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6477000" y="2230582"/>
            <a:ext cx="762000" cy="66501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6629400" y="229618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</a:t>
            </a:r>
            <a:endParaRPr lang="en-US" sz="2800" dirty="0"/>
          </a:p>
        </p:txBody>
      </p:sp>
      <p:sp>
        <p:nvSpPr>
          <p:cNvPr id="27" name="Rectangle 26"/>
          <p:cNvSpPr/>
          <p:nvPr/>
        </p:nvSpPr>
        <p:spPr>
          <a:xfrm>
            <a:off x="6019800" y="2971800"/>
            <a:ext cx="18044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 atom of oxygen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1295400" y="2971800"/>
            <a:ext cx="1908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Symbol for oxygen</a:t>
            </a:r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6096000" y="4071050"/>
            <a:ext cx="762000" cy="66501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6248400" y="413664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</a:t>
            </a:r>
            <a:endParaRPr lang="en-US" sz="2800" dirty="0"/>
          </a:p>
        </p:txBody>
      </p:sp>
      <p:sp>
        <p:nvSpPr>
          <p:cNvPr id="39" name="Rectangle 38"/>
          <p:cNvSpPr/>
          <p:nvPr/>
        </p:nvSpPr>
        <p:spPr>
          <a:xfrm>
            <a:off x="5257800" y="4876800"/>
            <a:ext cx="3505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</a:t>
            </a:r>
            <a:r>
              <a:rPr lang="en-US" dirty="0" smtClean="0">
                <a:solidFill>
                  <a:srgbClr val="FF0000"/>
                </a:solidFill>
              </a:rPr>
              <a:t> subscript </a:t>
            </a:r>
            <a:r>
              <a:rPr lang="en-US" dirty="0" smtClean="0"/>
              <a:t>tells us that two atoms of oxygen are bonded in this molecule.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1143000" y="4736068"/>
            <a:ext cx="23526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Formula for oxygen gas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1905000" y="3581162"/>
            <a:ext cx="9144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O</a:t>
            </a:r>
          </a:p>
          <a:p>
            <a:endParaRPr lang="en-US" sz="1600" dirty="0"/>
          </a:p>
        </p:txBody>
      </p:sp>
      <p:sp>
        <p:nvSpPr>
          <p:cNvPr id="42" name="Rectangle 41"/>
          <p:cNvSpPr/>
          <p:nvPr/>
        </p:nvSpPr>
        <p:spPr>
          <a:xfrm>
            <a:off x="2590800" y="4038600"/>
            <a:ext cx="3401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aseline="-25000" dirty="0" smtClean="0"/>
              <a:t>2</a:t>
            </a:r>
            <a:endParaRPr lang="en-US" sz="3600" dirty="0"/>
          </a:p>
        </p:txBody>
      </p:sp>
      <p:sp>
        <p:nvSpPr>
          <p:cNvPr id="43" name="Oval 42"/>
          <p:cNvSpPr/>
          <p:nvPr/>
        </p:nvSpPr>
        <p:spPr>
          <a:xfrm>
            <a:off x="6858000" y="4038600"/>
            <a:ext cx="762000" cy="66501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7010400" y="410419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</a:t>
            </a:r>
            <a:endParaRPr lang="en-US" sz="2800" dirty="0"/>
          </a:p>
        </p:txBody>
      </p:sp>
      <p:sp>
        <p:nvSpPr>
          <p:cNvPr id="45" name="Oval 44"/>
          <p:cNvSpPr/>
          <p:nvPr/>
        </p:nvSpPr>
        <p:spPr>
          <a:xfrm>
            <a:off x="2514600" y="4267200"/>
            <a:ext cx="5334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572000" y="5791201"/>
            <a:ext cx="4572000" cy="1092607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endParaRPr lang="en-US" i="1" dirty="0" smtClean="0">
              <a:latin typeface="Segoe Print" pitchFamily="2" charset="0"/>
            </a:endParaRPr>
          </a:p>
          <a:p>
            <a:r>
              <a:rPr lang="en-US" i="1" dirty="0" smtClean="0">
                <a:latin typeface="Segoe Print" pitchFamily="2" charset="0"/>
              </a:rPr>
              <a:t>“The molecule is composed of 2 oxygen atoms.”</a:t>
            </a:r>
          </a:p>
          <a:p>
            <a:endParaRPr lang="en-US" sz="1100" i="1" dirty="0" smtClean="0">
              <a:latin typeface="Segoe Print" pitchFamily="2" charset="0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457200" y="3733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2" grpId="0" animBg="1"/>
      <p:bldP spid="37" grpId="0" animBg="1"/>
      <p:bldP spid="41" grpId="0"/>
      <p:bldP spid="43" grpId="0" animBg="1"/>
      <p:bldP spid="4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Box 148"/>
          <p:cNvSpPr txBox="1"/>
          <p:nvPr/>
        </p:nvSpPr>
        <p:spPr>
          <a:xfrm>
            <a:off x="457200" y="16764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50" name="Table 149"/>
          <p:cNvGraphicFramePr>
            <a:graphicFrameLocks noGrp="1"/>
          </p:cNvGraphicFramePr>
          <p:nvPr/>
        </p:nvGraphicFramePr>
        <p:xfrm>
          <a:off x="152400" y="1400637"/>
          <a:ext cx="8915400" cy="51525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4465"/>
                <a:gridCol w="3333235"/>
                <a:gridCol w="571500"/>
                <a:gridCol w="3886200"/>
              </a:tblGrid>
              <a:tr h="15240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Reactants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products</a:t>
                      </a:r>
                      <a:endParaRPr lang="en-US" dirty="0"/>
                    </a:p>
                  </a:txBody>
                  <a:tcPr/>
                </a:tc>
              </a:tr>
              <a:tr h="4244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Chemical equation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</a:t>
                      </a:r>
                      <a:r>
                        <a:rPr lang="en-US" sz="3200" b="0" i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3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+2</a:t>
                      </a:r>
                      <a:r>
                        <a:rPr lang="en-US" sz="32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</a:t>
                      </a:r>
                      <a:r>
                        <a:rPr lang="en-US" sz="3200" b="0" i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dirty="0" smtClean="0"/>
                        <a:t> 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ym typeface="Wingdings" pitchFamily="2" charset="2"/>
                        </a:rPr>
                        <a:t>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lang="en-US" sz="3200" b="0" i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+ 2H</a:t>
                      </a:r>
                      <a:r>
                        <a:rPr lang="en-US" sz="3200" b="0" i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en-US" sz="3200" dirty="0" smtClean="0"/>
                        <a:t> </a:t>
                      </a:r>
                      <a:endParaRPr lang="en-US" sz="3200" dirty="0"/>
                    </a:p>
                  </a:txBody>
                  <a:tcPr/>
                </a:tc>
              </a:tr>
              <a:tr h="23774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Visual model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800" b="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800" b="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3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ym typeface="Wingdings" pitchFamily="2" charset="2"/>
                        </a:rPr>
                        <a:t></a:t>
                      </a:r>
                      <a:endParaRPr lang="en-US" sz="3200" dirty="0" smtClean="0"/>
                    </a:p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0" i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</a:t>
                      </a:r>
                      <a:r>
                        <a:rPr lang="en-US" sz="3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endParaRPr lang="en-US" sz="3200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17692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of atoms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 carbon atom</a:t>
                      </a:r>
                    </a:p>
                    <a:p>
                      <a:pPr algn="ctr"/>
                      <a:r>
                        <a:rPr lang="en-US" sz="1400" dirty="0" smtClean="0"/>
                        <a:t>4</a:t>
                      </a:r>
                      <a:r>
                        <a:rPr lang="en-US" sz="1400" baseline="0" dirty="0" smtClean="0"/>
                        <a:t> hydrogen atoms</a:t>
                      </a:r>
                    </a:p>
                    <a:p>
                      <a:pPr algn="ctr"/>
                      <a:r>
                        <a:rPr lang="en-US" sz="1400" baseline="0" dirty="0" smtClean="0"/>
                        <a:t>4 oxygen atoms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ym typeface="Wingdings" pitchFamily="2" charset="2"/>
                        </a:rPr>
                        <a:t></a:t>
                      </a:r>
                      <a:endParaRPr lang="en-US" sz="3200" dirty="0" smtClean="0"/>
                    </a:p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 1</a:t>
                      </a:r>
                      <a:r>
                        <a:rPr lang="en-US" sz="1600" baseline="0" dirty="0" smtClean="0"/>
                        <a:t> carbon atom</a:t>
                      </a:r>
                    </a:p>
                    <a:p>
                      <a:pPr algn="ctr"/>
                      <a:r>
                        <a:rPr lang="en-US" sz="1600" baseline="0" dirty="0" smtClean="0"/>
                        <a:t>4 hydrogen atoms</a:t>
                      </a:r>
                    </a:p>
                    <a:p>
                      <a:pPr algn="ctr"/>
                      <a:r>
                        <a:rPr lang="en-US" sz="1600" baseline="0" dirty="0" smtClean="0"/>
                        <a:t>4 oxygen atoms</a:t>
                      </a:r>
                      <a:endParaRPr lang="en-US" sz="16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2133600" y="3200400"/>
            <a:ext cx="381000" cy="381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239000" y="2819400"/>
            <a:ext cx="381000" cy="381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752600" y="3200400"/>
            <a:ext cx="381000" cy="3810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019800" y="2971800"/>
            <a:ext cx="381000" cy="3810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429000" y="2895600"/>
            <a:ext cx="381000" cy="381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1" name="Oval 10"/>
          <p:cNvSpPr/>
          <p:nvPr/>
        </p:nvSpPr>
        <p:spPr>
          <a:xfrm>
            <a:off x="1752600" y="2819400"/>
            <a:ext cx="381000" cy="381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752600" y="3581400"/>
            <a:ext cx="381000" cy="381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371600" y="3200400"/>
            <a:ext cx="381000" cy="381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429000" y="3276600"/>
            <a:ext cx="381000" cy="381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5" name="Oval 14"/>
          <p:cNvSpPr/>
          <p:nvPr/>
        </p:nvSpPr>
        <p:spPr>
          <a:xfrm>
            <a:off x="4114800" y="2895600"/>
            <a:ext cx="381000" cy="381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6" name="Oval 15"/>
          <p:cNvSpPr/>
          <p:nvPr/>
        </p:nvSpPr>
        <p:spPr>
          <a:xfrm>
            <a:off x="4114800" y="3276600"/>
            <a:ext cx="381000" cy="381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7" name="Oval 16"/>
          <p:cNvSpPr/>
          <p:nvPr/>
        </p:nvSpPr>
        <p:spPr>
          <a:xfrm>
            <a:off x="6019800" y="2590800"/>
            <a:ext cx="381000" cy="381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8" name="Oval 17"/>
          <p:cNvSpPr/>
          <p:nvPr/>
        </p:nvSpPr>
        <p:spPr>
          <a:xfrm>
            <a:off x="6019800" y="3352800"/>
            <a:ext cx="381000" cy="381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0" name="Oval 19"/>
          <p:cNvSpPr/>
          <p:nvPr/>
        </p:nvSpPr>
        <p:spPr>
          <a:xfrm>
            <a:off x="7543800" y="4038600"/>
            <a:ext cx="381000" cy="381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1" name="Oval 20"/>
          <p:cNvSpPr/>
          <p:nvPr/>
        </p:nvSpPr>
        <p:spPr>
          <a:xfrm>
            <a:off x="7848600" y="2819400"/>
            <a:ext cx="381000" cy="381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239000" y="3810000"/>
            <a:ext cx="381000" cy="381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7848600" y="3810000"/>
            <a:ext cx="381000" cy="381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543800" y="3048000"/>
            <a:ext cx="381000" cy="381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37567" y="1"/>
            <a:ext cx="1406433" cy="1219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Box 148"/>
          <p:cNvSpPr txBox="1"/>
          <p:nvPr/>
        </p:nvSpPr>
        <p:spPr>
          <a:xfrm>
            <a:off x="457200" y="16764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50" name="Table 149"/>
          <p:cNvGraphicFramePr>
            <a:graphicFrameLocks noGrp="1"/>
          </p:cNvGraphicFramePr>
          <p:nvPr/>
        </p:nvGraphicFramePr>
        <p:xfrm>
          <a:off x="152400" y="1324437"/>
          <a:ext cx="8915400" cy="51525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4465"/>
                <a:gridCol w="3333235"/>
                <a:gridCol w="571500"/>
                <a:gridCol w="3886200"/>
              </a:tblGrid>
              <a:tr h="15240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Reactants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products</a:t>
                      </a:r>
                      <a:endParaRPr lang="en-US" dirty="0"/>
                    </a:p>
                  </a:txBody>
                  <a:tcPr/>
                </a:tc>
              </a:tr>
              <a:tr h="4244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Chemical equation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</a:t>
                      </a:r>
                      <a:r>
                        <a:rPr lang="en-US" sz="3200" b="0" i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3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+2</a:t>
                      </a:r>
                      <a:r>
                        <a:rPr lang="en-US" sz="32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</a:t>
                      </a:r>
                      <a:r>
                        <a:rPr lang="en-US" sz="3200" b="0" i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dirty="0" smtClean="0"/>
                        <a:t> 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ym typeface="Wingdings" pitchFamily="2" charset="2"/>
                        </a:rPr>
                        <a:t>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lang="en-US" sz="3200" b="0" i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+ 2H</a:t>
                      </a:r>
                      <a:r>
                        <a:rPr lang="en-US" sz="3200" b="0" i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en-US" sz="3200" dirty="0" smtClean="0"/>
                        <a:t> </a:t>
                      </a:r>
                      <a:endParaRPr lang="en-US" sz="3200" dirty="0"/>
                    </a:p>
                  </a:txBody>
                  <a:tcPr/>
                </a:tc>
              </a:tr>
              <a:tr h="23774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Visual model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800" b="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800" b="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3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dirty="0" smtClean="0">
                        <a:sym typeface="Wingdings" pitchFamily="2" charset="2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ym typeface="Wingdings" pitchFamily="2" charset="2"/>
                        </a:rPr>
                        <a:t></a:t>
                      </a:r>
                      <a:endParaRPr lang="en-US" sz="3200" dirty="0" smtClean="0"/>
                    </a:p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0" i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</a:t>
                      </a:r>
                      <a:r>
                        <a:rPr lang="en-US" sz="3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endParaRPr lang="en-US" sz="3200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17692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of atoms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 carbon atom</a:t>
                      </a:r>
                    </a:p>
                    <a:p>
                      <a:pPr algn="ctr"/>
                      <a:r>
                        <a:rPr lang="en-US" sz="1400" dirty="0" smtClean="0"/>
                        <a:t>4</a:t>
                      </a:r>
                      <a:r>
                        <a:rPr lang="en-US" sz="1400" baseline="0" dirty="0" smtClean="0"/>
                        <a:t> hydrogen atoms</a:t>
                      </a:r>
                    </a:p>
                    <a:p>
                      <a:pPr algn="ctr"/>
                      <a:r>
                        <a:rPr lang="en-US" sz="1400" baseline="0" dirty="0" smtClean="0"/>
                        <a:t>4 oxygen atoms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ym typeface="Wingdings" pitchFamily="2" charset="2"/>
                        </a:rPr>
                        <a:t></a:t>
                      </a:r>
                      <a:endParaRPr lang="en-US" sz="3200" dirty="0" smtClean="0"/>
                    </a:p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 1</a:t>
                      </a:r>
                      <a:r>
                        <a:rPr lang="en-US" sz="1600" baseline="0" dirty="0" smtClean="0"/>
                        <a:t> carbon atom</a:t>
                      </a:r>
                    </a:p>
                    <a:p>
                      <a:pPr algn="ctr"/>
                      <a:r>
                        <a:rPr lang="en-US" sz="1600" baseline="0" dirty="0" smtClean="0"/>
                        <a:t>4 hydrogen atoms</a:t>
                      </a:r>
                    </a:p>
                    <a:p>
                      <a:pPr algn="ctr"/>
                      <a:r>
                        <a:rPr lang="en-US" sz="1600" baseline="0" dirty="0" smtClean="0"/>
                        <a:t>4 oxygen atoms</a:t>
                      </a:r>
                      <a:endParaRPr lang="en-US" sz="16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2133600" y="3200400"/>
            <a:ext cx="381000" cy="381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239000" y="2819400"/>
            <a:ext cx="381000" cy="381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752600" y="3200400"/>
            <a:ext cx="381000" cy="3810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019800" y="2971800"/>
            <a:ext cx="381000" cy="3810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429000" y="2895600"/>
            <a:ext cx="381000" cy="381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1" name="Oval 10"/>
          <p:cNvSpPr/>
          <p:nvPr/>
        </p:nvSpPr>
        <p:spPr>
          <a:xfrm>
            <a:off x="1752600" y="2819400"/>
            <a:ext cx="381000" cy="381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752600" y="3581400"/>
            <a:ext cx="381000" cy="381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371600" y="3200400"/>
            <a:ext cx="381000" cy="381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429000" y="3276600"/>
            <a:ext cx="381000" cy="381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5" name="Oval 14"/>
          <p:cNvSpPr/>
          <p:nvPr/>
        </p:nvSpPr>
        <p:spPr>
          <a:xfrm>
            <a:off x="4114800" y="2895600"/>
            <a:ext cx="381000" cy="381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6" name="Oval 15"/>
          <p:cNvSpPr/>
          <p:nvPr/>
        </p:nvSpPr>
        <p:spPr>
          <a:xfrm>
            <a:off x="4114800" y="3276600"/>
            <a:ext cx="381000" cy="381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7" name="Oval 16"/>
          <p:cNvSpPr/>
          <p:nvPr/>
        </p:nvSpPr>
        <p:spPr>
          <a:xfrm>
            <a:off x="6019800" y="2590800"/>
            <a:ext cx="381000" cy="381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8" name="Oval 17"/>
          <p:cNvSpPr/>
          <p:nvPr/>
        </p:nvSpPr>
        <p:spPr>
          <a:xfrm>
            <a:off x="6019800" y="3352800"/>
            <a:ext cx="381000" cy="381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0" name="Oval 19"/>
          <p:cNvSpPr/>
          <p:nvPr/>
        </p:nvSpPr>
        <p:spPr>
          <a:xfrm>
            <a:off x="7543800" y="4038600"/>
            <a:ext cx="381000" cy="381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1" name="Oval 20"/>
          <p:cNvSpPr/>
          <p:nvPr/>
        </p:nvSpPr>
        <p:spPr>
          <a:xfrm>
            <a:off x="7848600" y="2819400"/>
            <a:ext cx="381000" cy="381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239000" y="3810000"/>
            <a:ext cx="381000" cy="381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7848600" y="3810000"/>
            <a:ext cx="381000" cy="381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543800" y="3048000"/>
            <a:ext cx="381000" cy="381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76201"/>
            <a:ext cx="1406433" cy="1219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457200"/>
            <a:ext cx="8458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/>
              <a:t>Law of Conservation of Mass</a:t>
            </a:r>
          </a:p>
          <a:p>
            <a:endParaRPr lang="en-US" sz="2400" dirty="0" smtClean="0"/>
          </a:p>
          <a:p>
            <a:r>
              <a:rPr lang="en-US" sz="2400" dirty="0" smtClean="0"/>
              <a:t>The mass of the reactants is equal to the  mass of the products.  </a:t>
            </a:r>
          </a:p>
          <a:p>
            <a:endParaRPr lang="en-US" sz="900" dirty="0" smtClean="0"/>
          </a:p>
          <a:p>
            <a:r>
              <a:rPr lang="en-US" sz="2400" dirty="0" smtClean="0"/>
              <a:t>Mass is neither created nor destroyed.</a:t>
            </a:r>
          </a:p>
        </p:txBody>
      </p:sp>
      <p:pic>
        <p:nvPicPr>
          <p:cNvPr id="4100" name="Picture 4" descr="http://www.randykinnick.com/wp-content/uploads/2010/12/Balance-Scal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3429000"/>
            <a:ext cx="4034595" cy="3635913"/>
          </a:xfrm>
          <a:prstGeom prst="rect">
            <a:avLst/>
          </a:prstGeom>
          <a:noFill/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2595" y="5236113"/>
            <a:ext cx="2667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7395" y="5312313"/>
            <a:ext cx="3429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77595" y="5226588"/>
            <a:ext cx="21907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58595" y="5236113"/>
            <a:ext cx="3048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38400" y="2370180"/>
            <a:ext cx="3886200" cy="1516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971800" y="5943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reactants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029200" y="5943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products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explain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457200"/>
            <a:ext cx="845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balanced chemical equation: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Follows the law of conservation of mass.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The atoms on the reactant side rearrange to form the products.  </a:t>
            </a:r>
          </a:p>
        </p:txBody>
      </p:sp>
      <p:pic>
        <p:nvPicPr>
          <p:cNvPr id="4100" name="Picture 4" descr="http://www.randykinnick.com/wp-content/uploads/2010/12/Balance-Scal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3429000"/>
            <a:ext cx="4034595" cy="3635913"/>
          </a:xfrm>
          <a:prstGeom prst="rect">
            <a:avLst/>
          </a:prstGeom>
          <a:noFill/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2595" y="5236113"/>
            <a:ext cx="2667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7395" y="5312313"/>
            <a:ext cx="3429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77595" y="5226588"/>
            <a:ext cx="21907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58595" y="5236113"/>
            <a:ext cx="3048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38400" y="2370180"/>
            <a:ext cx="3886200" cy="1516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971800" y="5943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reactants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029200" y="5943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products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explain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50838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Let’s now model another chemical equation with our skittles…</a:t>
            </a:r>
            <a:endParaRPr lang="en-US" sz="3200" dirty="0"/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228600" y="1524000"/>
          <a:ext cx="8915400" cy="492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4465"/>
                <a:gridCol w="3333235"/>
                <a:gridCol w="571500"/>
                <a:gridCol w="3886200"/>
              </a:tblGrid>
              <a:tr h="84778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Reactants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products</a:t>
                      </a:r>
                      <a:endParaRPr lang="en-US" dirty="0"/>
                    </a:p>
                  </a:txBody>
                  <a:tcPr/>
                </a:tc>
              </a:tr>
              <a:tr h="4244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Chemical equation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 +</a:t>
                      </a:r>
                      <a:r>
                        <a:rPr lang="en-US" sz="18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</a:t>
                      </a:r>
                      <a:r>
                        <a:rPr lang="en-US" sz="1800" b="0" i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Wingdings" pitchFamily="2" charset="2"/>
                        </a:rPr>
                        <a:t>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lang="en-US" sz="1800" b="0" i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11029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Visual model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Wingdings" pitchFamily="2" charset="2"/>
                        </a:rPr>
                        <a:t>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6914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Word equation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ym typeface="Wingdings" pitchFamily="2" charset="2"/>
                        </a:rPr>
                        <a:t>To yield</a:t>
                      </a:r>
                      <a:endParaRPr lang="en-US" sz="1400" dirty="0" smtClean="0"/>
                    </a:p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aseline="-25000" dirty="0"/>
                    </a:p>
                  </a:txBody>
                  <a:tcPr/>
                </a:tc>
              </a:tr>
              <a:tr h="6914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of</a:t>
                      </a:r>
                      <a:r>
                        <a:rPr lang="en-US" baseline="0" dirty="0" smtClean="0"/>
                        <a:t> atoms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ym typeface="Wingdings" pitchFamily="2" charset="2"/>
                        </a:rPr>
                        <a:t></a:t>
                      </a:r>
                      <a:endParaRPr lang="en-US" sz="1400" dirty="0" smtClean="0"/>
                    </a:p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aseline="-25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0" name="Oval 249"/>
          <p:cNvSpPr/>
          <p:nvPr/>
        </p:nvSpPr>
        <p:spPr>
          <a:xfrm>
            <a:off x="6934200" y="3200400"/>
            <a:ext cx="685800" cy="6096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Oval 250"/>
          <p:cNvSpPr/>
          <p:nvPr/>
        </p:nvSpPr>
        <p:spPr>
          <a:xfrm>
            <a:off x="6629400" y="3733800"/>
            <a:ext cx="6858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Oval 251"/>
          <p:cNvSpPr/>
          <p:nvPr/>
        </p:nvSpPr>
        <p:spPr>
          <a:xfrm>
            <a:off x="7315200" y="3733800"/>
            <a:ext cx="6858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Oval 253"/>
          <p:cNvSpPr/>
          <p:nvPr/>
        </p:nvSpPr>
        <p:spPr>
          <a:xfrm>
            <a:off x="3886200" y="3429000"/>
            <a:ext cx="6858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val 258"/>
          <p:cNvSpPr/>
          <p:nvPr/>
        </p:nvSpPr>
        <p:spPr>
          <a:xfrm>
            <a:off x="3200400" y="3429000"/>
            <a:ext cx="6858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Oval 259"/>
          <p:cNvSpPr/>
          <p:nvPr/>
        </p:nvSpPr>
        <p:spPr>
          <a:xfrm>
            <a:off x="1905000" y="3429000"/>
            <a:ext cx="685800" cy="6096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TextBox 260"/>
          <p:cNvSpPr txBox="1"/>
          <p:nvPr/>
        </p:nvSpPr>
        <p:spPr>
          <a:xfrm>
            <a:off x="1524000" y="4953000"/>
            <a:ext cx="3352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 atom carbon  react with 1 molecule oxygen</a:t>
            </a:r>
          </a:p>
          <a:p>
            <a:endParaRPr lang="en-US" dirty="0"/>
          </a:p>
        </p:txBody>
      </p:sp>
      <p:sp>
        <p:nvSpPr>
          <p:cNvPr id="262" name="TextBox 261"/>
          <p:cNvSpPr txBox="1"/>
          <p:nvPr/>
        </p:nvSpPr>
        <p:spPr>
          <a:xfrm>
            <a:off x="5715000" y="51816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molecule CO</a:t>
            </a:r>
            <a:r>
              <a:rPr lang="en-US" baseline="-25000" dirty="0" smtClean="0"/>
              <a:t>2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524000" y="579120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carbon                       2 oxygen</a:t>
            </a:r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15000" y="579120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carbon                       2 oxygen</a:t>
            </a:r>
          </a:p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elaborate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" grpId="0" animBg="1"/>
      <p:bldP spid="251" grpId="0" animBg="1"/>
      <p:bldP spid="252" grpId="0" animBg="1"/>
      <p:bldP spid="254" grpId="0" animBg="1"/>
      <p:bldP spid="259" grpId="0" animBg="1"/>
      <p:bldP spid="260" grpId="0" animBg="1"/>
      <p:bldP spid="262" grpId="0"/>
      <p:bldP spid="12" grpId="0"/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50838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Is it a balanced equation?  How do we know?</a:t>
            </a:r>
            <a:endParaRPr lang="en-US" sz="3200" dirty="0"/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228600" y="1499181"/>
          <a:ext cx="8915400" cy="4779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4465"/>
                <a:gridCol w="3333235"/>
                <a:gridCol w="571500"/>
                <a:gridCol w="3886200"/>
              </a:tblGrid>
              <a:tr h="84778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Reactants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products</a:t>
                      </a:r>
                      <a:endParaRPr lang="en-US" dirty="0"/>
                    </a:p>
                  </a:txBody>
                  <a:tcPr/>
                </a:tc>
              </a:tr>
              <a:tr h="4244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Chemical equation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 +</a:t>
                      </a:r>
                      <a:r>
                        <a:rPr lang="en-US" sz="18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</a:t>
                      </a:r>
                      <a:r>
                        <a:rPr lang="en-US" sz="1800" b="0" i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Wingdings" pitchFamily="2" charset="2"/>
                        </a:rPr>
                        <a:t>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lang="en-US" sz="1800" b="0" i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11029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Visual model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Wingdings" pitchFamily="2" charset="2"/>
                        </a:rPr>
                        <a:t>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6152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Word equation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ym typeface="Wingdings" pitchFamily="2" charset="2"/>
                        </a:rPr>
                        <a:t></a:t>
                      </a:r>
                      <a:endParaRPr lang="en-US" sz="1400" dirty="0" smtClean="0"/>
                    </a:p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aseline="-25000" dirty="0"/>
                    </a:p>
                  </a:txBody>
                  <a:tcPr/>
                </a:tc>
              </a:tr>
              <a:tr h="6152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of atoms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aseline="-25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0" name="Oval 249"/>
          <p:cNvSpPr/>
          <p:nvPr/>
        </p:nvSpPr>
        <p:spPr>
          <a:xfrm>
            <a:off x="6934200" y="3200400"/>
            <a:ext cx="685800" cy="6096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Oval 250"/>
          <p:cNvSpPr/>
          <p:nvPr/>
        </p:nvSpPr>
        <p:spPr>
          <a:xfrm>
            <a:off x="6629400" y="3733800"/>
            <a:ext cx="6858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Oval 251"/>
          <p:cNvSpPr/>
          <p:nvPr/>
        </p:nvSpPr>
        <p:spPr>
          <a:xfrm>
            <a:off x="7315200" y="3733800"/>
            <a:ext cx="6858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Oval 253"/>
          <p:cNvSpPr/>
          <p:nvPr/>
        </p:nvSpPr>
        <p:spPr>
          <a:xfrm>
            <a:off x="3886200" y="3429000"/>
            <a:ext cx="6858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val 258"/>
          <p:cNvSpPr/>
          <p:nvPr/>
        </p:nvSpPr>
        <p:spPr>
          <a:xfrm>
            <a:off x="3200400" y="3429000"/>
            <a:ext cx="6858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Oval 259"/>
          <p:cNvSpPr/>
          <p:nvPr/>
        </p:nvSpPr>
        <p:spPr>
          <a:xfrm>
            <a:off x="1905000" y="3429000"/>
            <a:ext cx="685800" cy="6096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TextBox 260"/>
          <p:cNvSpPr txBox="1"/>
          <p:nvPr/>
        </p:nvSpPr>
        <p:spPr>
          <a:xfrm>
            <a:off x="1371600" y="5257800"/>
            <a:ext cx="33528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 atom carbon + 1 molecule oxygen</a:t>
            </a:r>
          </a:p>
          <a:p>
            <a:endParaRPr lang="en-US" dirty="0"/>
          </a:p>
        </p:txBody>
      </p:sp>
      <p:sp>
        <p:nvSpPr>
          <p:cNvPr id="262" name="TextBox 261"/>
          <p:cNvSpPr txBox="1"/>
          <p:nvPr/>
        </p:nvSpPr>
        <p:spPr>
          <a:xfrm>
            <a:off x="5715000" y="51816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molecule CO</a:t>
            </a:r>
            <a:r>
              <a:rPr lang="en-US" baseline="-25000" dirty="0" smtClean="0"/>
              <a:t>2</a:t>
            </a:r>
          </a:p>
          <a:p>
            <a:endParaRPr lang="en-US" dirty="0"/>
          </a:p>
        </p:txBody>
      </p:sp>
      <p:sp>
        <p:nvSpPr>
          <p:cNvPr id="264" name="TextBox 263"/>
          <p:cNvSpPr txBox="1"/>
          <p:nvPr/>
        </p:nvSpPr>
        <p:spPr>
          <a:xfrm>
            <a:off x="1524000" y="579120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carbon                       2 oxygen</a:t>
            </a:r>
          </a:p>
          <a:p>
            <a:endParaRPr lang="en-US" dirty="0"/>
          </a:p>
        </p:txBody>
      </p:sp>
      <p:sp>
        <p:nvSpPr>
          <p:cNvPr id="265" name="TextBox 264"/>
          <p:cNvSpPr txBox="1"/>
          <p:nvPr/>
        </p:nvSpPr>
        <p:spPr>
          <a:xfrm>
            <a:off x="5638800" y="571500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carbon                       2 oxygen</a:t>
            </a:r>
          </a:p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elaborate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50838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More practice…</a:t>
            </a:r>
            <a:endParaRPr lang="en-US" sz="3200" dirty="0"/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152400" y="1524000"/>
          <a:ext cx="8915400" cy="50348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4465"/>
                <a:gridCol w="3333235"/>
                <a:gridCol w="571500"/>
                <a:gridCol w="3886200"/>
              </a:tblGrid>
              <a:tr h="84778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Reactants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products</a:t>
                      </a:r>
                      <a:endParaRPr lang="en-US" dirty="0"/>
                    </a:p>
                  </a:txBody>
                  <a:tcPr/>
                </a:tc>
              </a:tr>
              <a:tr h="4244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Chemical equation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2C +</a:t>
                      </a:r>
                      <a:r>
                        <a:rPr lang="en-US" sz="18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2O</a:t>
                      </a:r>
                      <a:r>
                        <a:rPr lang="en-US" sz="1800" b="0" i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Wingdings" pitchFamily="2" charset="2"/>
                        </a:rPr>
                        <a:t>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3CO</a:t>
                      </a:r>
                      <a:r>
                        <a:rPr lang="en-US" sz="1800" b="0" i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11029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Visual model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Wingdings" pitchFamily="2" charset="2"/>
                        </a:rPr>
                        <a:t>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7676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Word equation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ym typeface="Wingdings" pitchFamily="2" charset="2"/>
                        </a:rPr>
                        <a:t>To</a:t>
                      </a:r>
                      <a:r>
                        <a:rPr lang="en-US" sz="1400" baseline="0" dirty="0" smtClean="0">
                          <a:sym typeface="Wingdings" pitchFamily="2" charset="2"/>
                        </a:rPr>
                        <a:t> yield</a:t>
                      </a:r>
                      <a:endParaRPr lang="en-US" sz="1400" dirty="0" smtClean="0"/>
                    </a:p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aseline="-25000" dirty="0"/>
                    </a:p>
                  </a:txBody>
                  <a:tcPr/>
                </a:tc>
              </a:tr>
              <a:tr h="7676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of atoms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aseline="-25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0" name="Oval 249"/>
          <p:cNvSpPr/>
          <p:nvPr/>
        </p:nvSpPr>
        <p:spPr>
          <a:xfrm>
            <a:off x="5562600" y="3773269"/>
            <a:ext cx="685800" cy="6096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Oval 250"/>
          <p:cNvSpPr/>
          <p:nvPr/>
        </p:nvSpPr>
        <p:spPr>
          <a:xfrm>
            <a:off x="5257800" y="4306669"/>
            <a:ext cx="6858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Oval 251"/>
          <p:cNvSpPr/>
          <p:nvPr/>
        </p:nvSpPr>
        <p:spPr>
          <a:xfrm>
            <a:off x="5943600" y="4306669"/>
            <a:ext cx="6858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Oval 253"/>
          <p:cNvSpPr/>
          <p:nvPr/>
        </p:nvSpPr>
        <p:spPr>
          <a:xfrm>
            <a:off x="3886200" y="3429000"/>
            <a:ext cx="6858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val 258"/>
          <p:cNvSpPr/>
          <p:nvPr/>
        </p:nvSpPr>
        <p:spPr>
          <a:xfrm>
            <a:off x="3200400" y="3429000"/>
            <a:ext cx="6858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Oval 259"/>
          <p:cNvSpPr/>
          <p:nvPr/>
        </p:nvSpPr>
        <p:spPr>
          <a:xfrm>
            <a:off x="1905000" y="3429000"/>
            <a:ext cx="685800" cy="6096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TextBox 260"/>
          <p:cNvSpPr txBox="1"/>
          <p:nvPr/>
        </p:nvSpPr>
        <p:spPr>
          <a:xfrm>
            <a:off x="1371600" y="5257800"/>
            <a:ext cx="3352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 atoms carbon react with  2 molecule oxygen</a:t>
            </a:r>
          </a:p>
          <a:p>
            <a:endParaRPr lang="en-US" dirty="0"/>
          </a:p>
        </p:txBody>
      </p:sp>
      <p:sp>
        <p:nvSpPr>
          <p:cNvPr id="262" name="TextBox 261"/>
          <p:cNvSpPr txBox="1"/>
          <p:nvPr/>
        </p:nvSpPr>
        <p:spPr>
          <a:xfrm>
            <a:off x="5791200" y="52578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 molecules CO</a:t>
            </a:r>
            <a:r>
              <a:rPr lang="en-US" baseline="-25000" dirty="0" smtClean="0"/>
              <a:t>2</a:t>
            </a:r>
          </a:p>
          <a:p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1905000" y="4343400"/>
            <a:ext cx="685800" cy="6096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200400" y="4343400"/>
            <a:ext cx="6858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886200" y="4343400"/>
            <a:ext cx="6858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781800" y="3048000"/>
            <a:ext cx="685800" cy="6096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477000" y="3581400"/>
            <a:ext cx="6858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7162800" y="3581400"/>
            <a:ext cx="6858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8077200" y="3886200"/>
            <a:ext cx="685800" cy="6096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7772400" y="4419600"/>
            <a:ext cx="6858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8458200" y="4419600"/>
            <a:ext cx="6858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324600" y="6260068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Is it balanced?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524000" y="579120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 carbons                  4 oxygen</a:t>
            </a:r>
          </a:p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486400" y="57912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 carbons                   6 </a:t>
            </a:r>
            <a:r>
              <a:rPr lang="en-US" dirty="0" smtClean="0"/>
              <a:t>oxygen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0" y="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elaborate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" grpId="0" animBg="1"/>
      <p:bldP spid="21" grpId="0"/>
      <p:bldP spid="22" grpId="0"/>
      <p:bldP spid="2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Does the above chemical equation follow the law of conservation of mass?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Why?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85950" y="876300"/>
            <a:ext cx="53721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0" y="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evaluate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Does the above chemical equation follow the law of conservation of mass?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Why?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838200"/>
            <a:ext cx="6485744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0" y="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evaluate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Does the above chemical equation follow the law of conservation of mass?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Why?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143000"/>
            <a:ext cx="6885878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0" y="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evaluate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828800" y="1676400"/>
            <a:ext cx="37338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H</a:t>
            </a:r>
            <a:r>
              <a:rPr lang="en-US" sz="8000" baseline="-25000" dirty="0" smtClean="0"/>
              <a:t>2</a:t>
            </a:r>
            <a:r>
              <a:rPr lang="en-US" sz="8000" dirty="0" smtClean="0"/>
              <a:t>O</a:t>
            </a:r>
          </a:p>
          <a:p>
            <a:endParaRPr lang="en-US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2514600" y="4419600"/>
            <a:ext cx="251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No Subscript, </a:t>
            </a:r>
          </a:p>
          <a:p>
            <a:r>
              <a:rPr lang="en-US" dirty="0" smtClean="0"/>
              <a:t>There is only 1 </a:t>
            </a:r>
          </a:p>
          <a:p>
            <a:r>
              <a:rPr lang="en-US" dirty="0" smtClean="0"/>
              <a:t>atom of oxygen in </a:t>
            </a:r>
          </a:p>
          <a:p>
            <a:r>
              <a:rPr lang="en-US" dirty="0" smtClean="0"/>
              <a:t>the molecule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362200" y="2286238"/>
            <a:ext cx="762000" cy="838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429000" y="2210038"/>
            <a:ext cx="762000" cy="838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3581400" y="2667238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1219200" y="2972038"/>
            <a:ext cx="1143794" cy="5326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28600" y="3429238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Subscript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2781419" y="3619381"/>
            <a:ext cx="1371362" cy="381000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524000" y="1828800"/>
            <a:ext cx="6781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2743200" y="3733800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257800" y="1383268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Visual model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1828800" y="1383268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Formula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5882139" y="3962400"/>
            <a:ext cx="18902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 molecule of 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7075112" y="5051847"/>
            <a:ext cx="838200" cy="66501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855912" y="5051847"/>
            <a:ext cx="838200" cy="66501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465512" y="5910829"/>
            <a:ext cx="838200" cy="66501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>
            <a:stCxn id="36" idx="3"/>
          </p:cNvCxnSpPr>
          <p:nvPr/>
        </p:nvCxnSpPr>
        <p:spPr>
          <a:xfrm rot="5400000" flipH="1" flipV="1">
            <a:off x="5990316" y="4828499"/>
            <a:ext cx="1657582" cy="175418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5562600" y="4648200"/>
            <a:ext cx="2590800" cy="2209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6096000" y="50292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</a:t>
            </a:r>
            <a:endParaRPr lang="en-US" sz="2800" dirty="0"/>
          </a:p>
        </p:txBody>
      </p:sp>
      <p:sp>
        <p:nvSpPr>
          <p:cNvPr id="42" name="TextBox 41"/>
          <p:cNvSpPr txBox="1"/>
          <p:nvPr/>
        </p:nvSpPr>
        <p:spPr>
          <a:xfrm>
            <a:off x="7315200" y="51054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</a:t>
            </a:r>
            <a:endParaRPr lang="en-US" sz="2800" dirty="0"/>
          </a:p>
        </p:txBody>
      </p:sp>
      <p:sp>
        <p:nvSpPr>
          <p:cNvPr id="43" name="TextBox 42"/>
          <p:cNvSpPr txBox="1"/>
          <p:nvPr/>
        </p:nvSpPr>
        <p:spPr>
          <a:xfrm>
            <a:off x="6705600" y="595378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</a:t>
            </a:r>
            <a:endParaRPr lang="en-US" sz="2800" dirty="0"/>
          </a:p>
        </p:txBody>
      </p:sp>
      <p:sp>
        <p:nvSpPr>
          <p:cNvPr id="44" name="Oval 43"/>
          <p:cNvSpPr/>
          <p:nvPr/>
        </p:nvSpPr>
        <p:spPr>
          <a:xfrm>
            <a:off x="6781800" y="2286000"/>
            <a:ext cx="838200" cy="66501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943600" y="2286000"/>
            <a:ext cx="838200" cy="66501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6362700" y="2840182"/>
            <a:ext cx="838200" cy="66501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6172200" y="23622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</a:t>
            </a:r>
            <a:endParaRPr lang="en-US" sz="2800" dirty="0"/>
          </a:p>
        </p:txBody>
      </p:sp>
      <p:sp>
        <p:nvSpPr>
          <p:cNvPr id="48" name="TextBox 47"/>
          <p:cNvSpPr txBox="1"/>
          <p:nvPr/>
        </p:nvSpPr>
        <p:spPr>
          <a:xfrm>
            <a:off x="6934200" y="23622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</a:t>
            </a:r>
            <a:endParaRPr lang="en-US" sz="2800" dirty="0"/>
          </a:p>
        </p:txBody>
      </p:sp>
      <p:sp>
        <p:nvSpPr>
          <p:cNvPr id="49" name="TextBox 48"/>
          <p:cNvSpPr txBox="1"/>
          <p:nvPr/>
        </p:nvSpPr>
        <p:spPr>
          <a:xfrm>
            <a:off x="6553200" y="290578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</a:t>
            </a:r>
            <a:endParaRPr lang="en-US" sz="28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7" grpId="0"/>
      <p:bldP spid="9" grpId="0" animBg="1"/>
      <p:bldP spid="10" grpId="0" animBg="1"/>
      <p:bldP spid="16" grpId="0"/>
      <p:bldP spid="28" grpId="0" animBg="1"/>
      <p:bldP spid="30" grpId="0" animBg="1"/>
      <p:bldP spid="32" grpId="0" animBg="1"/>
      <p:bldP spid="36" grpId="0" animBg="1"/>
      <p:bldP spid="44" grpId="0" animBg="1"/>
      <p:bldP spid="45" grpId="0" animBg="1"/>
      <p:bldP spid="4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Does the above chemical equation follow the law of conservation of mass?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Why?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143000"/>
            <a:ext cx="6885878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1676400"/>
            <a:ext cx="55435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evaluate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762000" y="990600"/>
            <a:ext cx="37338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3 H</a:t>
            </a:r>
            <a:r>
              <a:rPr lang="en-US" sz="8000" baseline="-25000" dirty="0" smtClean="0"/>
              <a:t>2</a:t>
            </a:r>
            <a:r>
              <a:rPr lang="en-US" sz="8000" dirty="0" smtClean="0"/>
              <a:t>O</a:t>
            </a:r>
          </a:p>
          <a:p>
            <a:endParaRPr lang="en-US" sz="1600" dirty="0"/>
          </a:p>
        </p:txBody>
      </p:sp>
      <p:sp>
        <p:nvSpPr>
          <p:cNvPr id="9" name="Oval 8"/>
          <p:cNvSpPr/>
          <p:nvPr/>
        </p:nvSpPr>
        <p:spPr>
          <a:xfrm>
            <a:off x="685800" y="1219200"/>
            <a:ext cx="762000" cy="838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endCxn id="19" idx="0"/>
          </p:cNvCxnSpPr>
          <p:nvPr/>
        </p:nvCxnSpPr>
        <p:spPr>
          <a:xfrm rot="16200000" flipH="1">
            <a:off x="832763" y="2368431"/>
            <a:ext cx="1458674" cy="990600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219200" y="1143000"/>
            <a:ext cx="6781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2286000" y="2971800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953000" y="7620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Visual model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1524000" y="7620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Formula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04800" y="3593068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Coefficient-</a:t>
            </a:r>
            <a:r>
              <a:rPr lang="en-US" dirty="0" smtClean="0"/>
              <a:t> Number of molecules </a:t>
            </a:r>
            <a:endParaRPr lang="en-US" dirty="0"/>
          </a:p>
        </p:txBody>
      </p:sp>
      <p:sp>
        <p:nvSpPr>
          <p:cNvPr id="40" name="Oval 39"/>
          <p:cNvSpPr/>
          <p:nvPr/>
        </p:nvSpPr>
        <p:spPr>
          <a:xfrm>
            <a:off x="5715000" y="1524000"/>
            <a:ext cx="838200" cy="66501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876800" y="1524000"/>
            <a:ext cx="838200" cy="66501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5295900" y="2078182"/>
            <a:ext cx="838200" cy="66501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5105400" y="16002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</a:t>
            </a:r>
            <a:endParaRPr lang="en-US" sz="2800" dirty="0"/>
          </a:p>
        </p:txBody>
      </p:sp>
      <p:sp>
        <p:nvSpPr>
          <p:cNvPr id="44" name="TextBox 43"/>
          <p:cNvSpPr txBox="1"/>
          <p:nvPr/>
        </p:nvSpPr>
        <p:spPr>
          <a:xfrm>
            <a:off x="5867400" y="16002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</a:t>
            </a:r>
            <a:endParaRPr lang="en-US" sz="2800" dirty="0"/>
          </a:p>
        </p:txBody>
      </p:sp>
      <p:sp>
        <p:nvSpPr>
          <p:cNvPr id="45" name="TextBox 44"/>
          <p:cNvSpPr txBox="1"/>
          <p:nvPr/>
        </p:nvSpPr>
        <p:spPr>
          <a:xfrm>
            <a:off x="5486400" y="214378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</a:t>
            </a:r>
            <a:endParaRPr lang="en-US" sz="2800" dirty="0"/>
          </a:p>
        </p:txBody>
      </p:sp>
      <p:sp>
        <p:nvSpPr>
          <p:cNvPr id="46" name="Oval 45"/>
          <p:cNvSpPr/>
          <p:nvPr/>
        </p:nvSpPr>
        <p:spPr>
          <a:xfrm>
            <a:off x="7924800" y="1600200"/>
            <a:ext cx="838200" cy="66501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7086600" y="1600200"/>
            <a:ext cx="838200" cy="66501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7505700" y="2154382"/>
            <a:ext cx="838200" cy="66501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7315200" y="16764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</a:t>
            </a:r>
            <a:endParaRPr lang="en-US" sz="2800" dirty="0"/>
          </a:p>
        </p:txBody>
      </p:sp>
      <p:sp>
        <p:nvSpPr>
          <p:cNvPr id="50" name="TextBox 49"/>
          <p:cNvSpPr txBox="1"/>
          <p:nvPr/>
        </p:nvSpPr>
        <p:spPr>
          <a:xfrm>
            <a:off x="8077200" y="16764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</a:t>
            </a:r>
            <a:endParaRPr lang="en-US" sz="2800" dirty="0"/>
          </a:p>
        </p:txBody>
      </p:sp>
      <p:sp>
        <p:nvSpPr>
          <p:cNvPr id="51" name="TextBox 50"/>
          <p:cNvSpPr txBox="1"/>
          <p:nvPr/>
        </p:nvSpPr>
        <p:spPr>
          <a:xfrm>
            <a:off x="7696200" y="221998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</a:t>
            </a:r>
            <a:endParaRPr lang="en-US" sz="2800" dirty="0"/>
          </a:p>
        </p:txBody>
      </p:sp>
      <p:sp>
        <p:nvSpPr>
          <p:cNvPr id="52" name="Oval 51"/>
          <p:cNvSpPr/>
          <p:nvPr/>
        </p:nvSpPr>
        <p:spPr>
          <a:xfrm>
            <a:off x="6781800" y="3352800"/>
            <a:ext cx="838200" cy="66501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5943600" y="3352800"/>
            <a:ext cx="838200" cy="66501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6362700" y="3906982"/>
            <a:ext cx="838200" cy="66501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6172200" y="34290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</a:t>
            </a:r>
            <a:endParaRPr lang="en-US" sz="2800" dirty="0"/>
          </a:p>
        </p:txBody>
      </p:sp>
      <p:sp>
        <p:nvSpPr>
          <p:cNvPr id="56" name="TextBox 55"/>
          <p:cNvSpPr txBox="1"/>
          <p:nvPr/>
        </p:nvSpPr>
        <p:spPr>
          <a:xfrm>
            <a:off x="6934200" y="34290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</a:t>
            </a:r>
            <a:endParaRPr lang="en-US" sz="2800" dirty="0"/>
          </a:p>
        </p:txBody>
      </p:sp>
      <p:sp>
        <p:nvSpPr>
          <p:cNvPr id="57" name="TextBox 56"/>
          <p:cNvSpPr txBox="1"/>
          <p:nvPr/>
        </p:nvSpPr>
        <p:spPr>
          <a:xfrm>
            <a:off x="6553200" y="397258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</a:t>
            </a:r>
            <a:endParaRPr lang="en-US" sz="28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9" grpId="0" animBg="1"/>
      <p:bldP spid="19" grpId="0"/>
      <p:bldP spid="40" grpId="0" animBg="1"/>
      <p:bldP spid="41" grpId="0" animBg="1"/>
      <p:bldP spid="42" grpId="0" animBg="1"/>
      <p:bldP spid="46" grpId="0" animBg="1"/>
      <p:bldP spid="47" grpId="0" animBg="1"/>
      <p:bldP spid="48" grpId="0" animBg="1"/>
      <p:bldP spid="52" grpId="0" animBg="1"/>
      <p:bldP spid="53" grpId="0" animBg="1"/>
      <p:bldP spid="5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Let’s make some visual models with </a:t>
            </a:r>
            <a:r>
              <a:rPr lang="en-US" dirty="0" smtClean="0">
                <a:solidFill>
                  <a:srgbClr val="7030A0"/>
                </a:solidFill>
              </a:rPr>
              <a:t>S</a:t>
            </a:r>
            <a:r>
              <a:rPr lang="en-US" dirty="0" smtClean="0">
                <a:solidFill>
                  <a:srgbClr val="FF0000"/>
                </a:solidFill>
              </a:rPr>
              <a:t>K</a:t>
            </a:r>
            <a:r>
              <a:rPr lang="en-US" dirty="0" smtClean="0">
                <a:solidFill>
                  <a:srgbClr val="92D050"/>
                </a:solidFill>
              </a:rPr>
              <a:t>I</a:t>
            </a:r>
            <a:r>
              <a:rPr lang="en-US" dirty="0" smtClean="0">
                <a:solidFill>
                  <a:srgbClr val="0070C0"/>
                </a:solidFill>
              </a:rPr>
              <a:t>T</a:t>
            </a:r>
            <a:r>
              <a:rPr lang="en-US" dirty="0" smtClean="0">
                <a:solidFill>
                  <a:srgbClr val="FFC000"/>
                </a:solidFill>
              </a:rPr>
              <a:t>T</a:t>
            </a:r>
            <a:r>
              <a:rPr lang="en-US" dirty="0" smtClean="0"/>
              <a:t>L</a:t>
            </a:r>
            <a:r>
              <a:rPr lang="en-US" dirty="0" smtClean="0">
                <a:solidFill>
                  <a:srgbClr val="FFFF00"/>
                </a:solidFill>
              </a:rPr>
              <a:t>E</a:t>
            </a:r>
            <a:r>
              <a:rPr lang="en-US" dirty="0" smtClean="0">
                <a:solidFill>
                  <a:srgbClr val="7030A0"/>
                </a:solidFill>
              </a:rPr>
              <a:t>S</a:t>
            </a:r>
            <a:endParaRPr lang="en-US" dirty="0">
              <a:solidFill>
                <a:srgbClr val="7030A0"/>
              </a:solidFill>
            </a:endParaRPr>
          </a:p>
        </p:txBody>
      </p:sp>
      <p:pic>
        <p:nvPicPr>
          <p:cNvPr id="4098" name="Picture 2" descr="http://pragmites.com/blog/wp-content/uploads/2009/09/skittles2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0" y="3657600"/>
            <a:ext cx="3175000" cy="238125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57200" y="1676400"/>
            <a:ext cx="8458200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You will be able to…</a:t>
            </a:r>
          </a:p>
          <a:p>
            <a:r>
              <a:rPr lang="en-US" sz="1600" dirty="0" smtClean="0"/>
              <a:t>8.5(D)  recognize that chemical formulas are used to identify substances and determine the number of atoms of each element in chemical formulas containing subscripts;</a:t>
            </a:r>
          </a:p>
          <a:p>
            <a:r>
              <a:rPr lang="en-US" sz="1600" dirty="0" smtClean="0"/>
              <a:t>8.5(F)  recognize whether a chemical equation containing coefficients is balanced or not and how that relates to the law of conservation of mass.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1752600" y="3309878"/>
            <a:ext cx="7086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400" u="sng" dirty="0" smtClean="0"/>
              <a:t>Key</a:t>
            </a:r>
          </a:p>
          <a:p>
            <a:r>
              <a:rPr lang="en-US" sz="2400" dirty="0" smtClean="0"/>
              <a:t>Red-Chlorine</a:t>
            </a:r>
          </a:p>
          <a:p>
            <a:endParaRPr lang="en-US" sz="700" dirty="0" smtClean="0"/>
          </a:p>
          <a:p>
            <a:r>
              <a:rPr lang="en-US" sz="2400" dirty="0" smtClean="0"/>
              <a:t>Orange-Cobalt</a:t>
            </a:r>
          </a:p>
          <a:p>
            <a:endParaRPr lang="en-US" sz="800" dirty="0" smtClean="0"/>
          </a:p>
          <a:p>
            <a:r>
              <a:rPr lang="en-US" sz="2400" dirty="0" smtClean="0"/>
              <a:t>Yellow-Oxygen</a:t>
            </a:r>
          </a:p>
          <a:p>
            <a:endParaRPr lang="en-US" sz="500" dirty="0" smtClean="0"/>
          </a:p>
          <a:p>
            <a:r>
              <a:rPr lang="en-US" sz="2400" dirty="0" smtClean="0"/>
              <a:t>Green-Hydrogen</a:t>
            </a:r>
          </a:p>
          <a:p>
            <a:endParaRPr lang="en-US" sz="800" dirty="0" smtClean="0"/>
          </a:p>
          <a:p>
            <a:r>
              <a:rPr lang="en-US" sz="2400" dirty="0" smtClean="0"/>
              <a:t>Violet- Carbon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371600" y="3733800"/>
            <a:ext cx="381000" cy="381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371600" y="4191000"/>
            <a:ext cx="381000" cy="381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371600" y="4648200"/>
            <a:ext cx="381000" cy="381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2" name="Oval 11"/>
          <p:cNvSpPr/>
          <p:nvPr/>
        </p:nvSpPr>
        <p:spPr>
          <a:xfrm>
            <a:off x="1371600" y="5105400"/>
            <a:ext cx="381000" cy="381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371600" y="5562600"/>
            <a:ext cx="381000" cy="3810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0" y="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explore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ight Arrow 33"/>
          <p:cNvSpPr/>
          <p:nvPr/>
        </p:nvSpPr>
        <p:spPr>
          <a:xfrm>
            <a:off x="0" y="4876800"/>
            <a:ext cx="1371600" cy="1600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508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/>
              <a:t>With a partner… </a:t>
            </a:r>
            <a:endParaRPr lang="en-US" sz="3200" dirty="0"/>
          </a:p>
        </p:txBody>
      </p:sp>
      <p:sp>
        <p:nvSpPr>
          <p:cNvPr id="22" name="TextBox 21"/>
          <p:cNvSpPr txBox="1"/>
          <p:nvPr/>
        </p:nvSpPr>
        <p:spPr>
          <a:xfrm>
            <a:off x="457200" y="1143000"/>
            <a:ext cx="8305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/>
              <a:t>Instructions: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Create visual models for the rest of the chemical formulas.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Draw and label the visual models in your journal.</a:t>
            </a:r>
          </a:p>
          <a:p>
            <a:pPr marL="514350" indent="-514350"/>
            <a:r>
              <a:rPr lang="en-US" sz="2800" dirty="0" smtClean="0"/>
              <a:t>3. For each formula complete the following stems:</a:t>
            </a:r>
          </a:p>
          <a:p>
            <a:endParaRPr lang="en-US" sz="1600" dirty="0" smtClean="0"/>
          </a:p>
          <a:p>
            <a:r>
              <a:rPr lang="en-US" sz="2400" i="1" dirty="0" smtClean="0">
                <a:latin typeface="Segoe Print" pitchFamily="2" charset="0"/>
              </a:rPr>
              <a:t>The molecule is composed of (</a:t>
            </a:r>
            <a:r>
              <a:rPr lang="en-US" sz="1600" i="1" u="sng" dirty="0" smtClean="0">
                <a:latin typeface="Segoe Print" pitchFamily="2" charset="0"/>
              </a:rPr>
              <a:t>#</a:t>
            </a:r>
            <a:r>
              <a:rPr lang="en-US" sz="2400" i="1" dirty="0" smtClean="0">
                <a:latin typeface="Segoe Print" pitchFamily="2" charset="0"/>
              </a:rPr>
              <a:t>) (</a:t>
            </a:r>
            <a:r>
              <a:rPr lang="en-US" sz="1400" i="1" u="sng" dirty="0" smtClean="0">
                <a:latin typeface="Segoe Print" pitchFamily="2" charset="0"/>
              </a:rPr>
              <a:t>kind</a:t>
            </a:r>
            <a:r>
              <a:rPr lang="en-US" sz="2400" i="1" dirty="0" smtClean="0">
                <a:latin typeface="Segoe Print" pitchFamily="2" charset="0"/>
              </a:rPr>
              <a:t>) atoms…</a:t>
            </a:r>
            <a:endParaRPr lang="en-US" i="1" dirty="0" smtClean="0">
              <a:latin typeface="Segoe Print" pitchFamily="2" charset="0"/>
            </a:endParaRPr>
          </a:p>
          <a:p>
            <a:endParaRPr lang="en-US" dirty="0"/>
          </a:p>
        </p:txBody>
      </p:sp>
      <p:pic>
        <p:nvPicPr>
          <p:cNvPr id="23" name="Picture 2" descr="http://pragmites.com/blog/wp-content/uploads/2009/09/skittles2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209550"/>
            <a:ext cx="1244600" cy="933450"/>
          </a:xfrm>
          <a:prstGeom prst="rect">
            <a:avLst/>
          </a:prstGeom>
          <a:noFill/>
        </p:spPr>
      </p:pic>
      <p:sp>
        <p:nvSpPr>
          <p:cNvPr id="24" name="Oval 23"/>
          <p:cNvSpPr/>
          <p:nvPr/>
        </p:nvSpPr>
        <p:spPr>
          <a:xfrm flipV="1">
            <a:off x="1524000" y="4648200"/>
            <a:ext cx="1524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 flipV="1">
            <a:off x="1524000" y="5105400"/>
            <a:ext cx="152400" cy="2286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 flipV="1">
            <a:off x="1524000" y="5562600"/>
            <a:ext cx="15240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8" name="Oval 27"/>
          <p:cNvSpPr/>
          <p:nvPr/>
        </p:nvSpPr>
        <p:spPr>
          <a:xfrm flipV="1">
            <a:off x="1524000" y="6019800"/>
            <a:ext cx="152400" cy="2286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 flipV="1">
            <a:off x="1524000" y="6477000"/>
            <a:ext cx="152400" cy="2286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828800" y="4572000"/>
            <a:ext cx="2057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Chlorine</a:t>
            </a:r>
          </a:p>
          <a:p>
            <a:endParaRPr lang="en-US" sz="1200" dirty="0" smtClean="0"/>
          </a:p>
          <a:p>
            <a:r>
              <a:rPr lang="en-US" dirty="0" smtClean="0"/>
              <a:t>Cobalt</a:t>
            </a:r>
          </a:p>
          <a:p>
            <a:endParaRPr lang="en-US" sz="1200" dirty="0" smtClean="0"/>
          </a:p>
          <a:p>
            <a:r>
              <a:rPr lang="en-US" dirty="0" smtClean="0"/>
              <a:t>Oxygen</a:t>
            </a:r>
          </a:p>
          <a:p>
            <a:endParaRPr lang="en-US" sz="1200" dirty="0" smtClean="0"/>
          </a:p>
          <a:p>
            <a:r>
              <a:rPr lang="en-US" dirty="0" smtClean="0"/>
              <a:t>Hydrogen</a:t>
            </a:r>
          </a:p>
          <a:p>
            <a:endParaRPr lang="en-US" sz="1200" dirty="0" smtClean="0"/>
          </a:p>
          <a:p>
            <a:r>
              <a:rPr lang="en-US" dirty="0" smtClean="0"/>
              <a:t>Carbon</a:t>
            </a:r>
            <a:endParaRPr lang="en-US" dirty="0"/>
          </a:p>
        </p:txBody>
      </p:sp>
      <p:pic>
        <p:nvPicPr>
          <p:cNvPr id="32" name="Picture 2" descr="http://pragmites.com/blog/wp-content/uploads/2009/09/skittles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228600"/>
            <a:ext cx="1168400" cy="876300"/>
          </a:xfrm>
          <a:prstGeom prst="rect">
            <a:avLst/>
          </a:prstGeom>
          <a:noFill/>
        </p:spPr>
      </p:pic>
      <p:sp>
        <p:nvSpPr>
          <p:cNvPr id="33" name="TextBox 32"/>
          <p:cNvSpPr txBox="1"/>
          <p:nvPr/>
        </p:nvSpPr>
        <p:spPr>
          <a:xfrm>
            <a:off x="0" y="5486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Color Key</a:t>
            </a:r>
            <a:endParaRPr lang="en-US" dirty="0">
              <a:solidFill>
                <a:srgbClr val="FFFF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How would you create a visual model for the following?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8000" dirty="0" smtClean="0"/>
              <a:t>C</a:t>
            </a:r>
            <a:r>
              <a:rPr lang="en-US" sz="6600" dirty="0" smtClean="0"/>
              <a:t>o</a:t>
            </a:r>
            <a:endParaRPr lang="en-US" baseline="-25000" dirty="0"/>
          </a:p>
        </p:txBody>
      </p:sp>
      <p:sp>
        <p:nvSpPr>
          <p:cNvPr id="4" name="Right Arrow 3"/>
          <p:cNvSpPr/>
          <p:nvPr/>
        </p:nvSpPr>
        <p:spPr>
          <a:xfrm>
            <a:off x="0" y="4876800"/>
            <a:ext cx="1371600" cy="1600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 flipV="1">
            <a:off x="1524000" y="4648200"/>
            <a:ext cx="1524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 flipV="1">
            <a:off x="1524000" y="5105400"/>
            <a:ext cx="152400" cy="2286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flipV="1">
            <a:off x="1524000" y="5562600"/>
            <a:ext cx="15240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" name="Oval 7"/>
          <p:cNvSpPr/>
          <p:nvPr/>
        </p:nvSpPr>
        <p:spPr>
          <a:xfrm flipV="1">
            <a:off x="1524000" y="6019800"/>
            <a:ext cx="152400" cy="2286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flipV="1">
            <a:off x="1524000" y="6477000"/>
            <a:ext cx="152400" cy="2286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5486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Color Key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28800" y="4572000"/>
            <a:ext cx="2057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Chlorine</a:t>
            </a:r>
          </a:p>
          <a:p>
            <a:endParaRPr lang="en-US" sz="1200" dirty="0" smtClean="0"/>
          </a:p>
          <a:p>
            <a:r>
              <a:rPr lang="en-US" dirty="0" smtClean="0"/>
              <a:t>Cobalt</a:t>
            </a:r>
          </a:p>
          <a:p>
            <a:endParaRPr lang="en-US" sz="1200" dirty="0" smtClean="0"/>
          </a:p>
          <a:p>
            <a:r>
              <a:rPr lang="en-US" dirty="0" smtClean="0"/>
              <a:t>Oxygen</a:t>
            </a:r>
          </a:p>
          <a:p>
            <a:endParaRPr lang="en-US" sz="1200" dirty="0" smtClean="0"/>
          </a:p>
          <a:p>
            <a:r>
              <a:rPr lang="en-US" dirty="0" smtClean="0"/>
              <a:t>Hydrogen</a:t>
            </a:r>
          </a:p>
          <a:p>
            <a:endParaRPr lang="en-US" sz="1200" dirty="0" smtClean="0"/>
          </a:p>
          <a:p>
            <a:r>
              <a:rPr lang="en-US" dirty="0" smtClean="0"/>
              <a:t>Carbon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How would you create a visual model for the following?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8000" dirty="0" smtClean="0"/>
              <a:t>CO</a:t>
            </a:r>
            <a:r>
              <a:rPr lang="en-US" sz="8000" baseline="-25000" dirty="0" smtClean="0"/>
              <a:t>2</a:t>
            </a:r>
            <a:endParaRPr lang="en-US" baseline="-25000" dirty="0"/>
          </a:p>
        </p:txBody>
      </p:sp>
      <p:sp>
        <p:nvSpPr>
          <p:cNvPr id="4" name="Right Arrow 3"/>
          <p:cNvSpPr/>
          <p:nvPr/>
        </p:nvSpPr>
        <p:spPr>
          <a:xfrm>
            <a:off x="0" y="4876800"/>
            <a:ext cx="1371600" cy="1600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 flipV="1">
            <a:off x="1524000" y="4648200"/>
            <a:ext cx="1524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 flipV="1">
            <a:off x="1524000" y="5105400"/>
            <a:ext cx="152400" cy="2286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flipV="1">
            <a:off x="1524000" y="5562600"/>
            <a:ext cx="15240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" name="Oval 7"/>
          <p:cNvSpPr/>
          <p:nvPr/>
        </p:nvSpPr>
        <p:spPr>
          <a:xfrm flipV="1">
            <a:off x="1524000" y="6019800"/>
            <a:ext cx="152400" cy="2286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flipV="1">
            <a:off x="1524000" y="6477000"/>
            <a:ext cx="152400" cy="2286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5486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Color Key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28800" y="4572000"/>
            <a:ext cx="2057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Chlorine</a:t>
            </a:r>
          </a:p>
          <a:p>
            <a:endParaRPr lang="en-US" sz="1200" dirty="0" smtClean="0"/>
          </a:p>
          <a:p>
            <a:r>
              <a:rPr lang="en-US" dirty="0" smtClean="0"/>
              <a:t>Cobalt</a:t>
            </a:r>
          </a:p>
          <a:p>
            <a:endParaRPr lang="en-US" sz="1200" dirty="0" smtClean="0"/>
          </a:p>
          <a:p>
            <a:r>
              <a:rPr lang="en-US" dirty="0" smtClean="0"/>
              <a:t>Oxygen</a:t>
            </a:r>
          </a:p>
          <a:p>
            <a:endParaRPr lang="en-US" sz="1200" dirty="0" smtClean="0"/>
          </a:p>
          <a:p>
            <a:r>
              <a:rPr lang="en-US" dirty="0" smtClean="0"/>
              <a:t>Hydrogen</a:t>
            </a:r>
          </a:p>
          <a:p>
            <a:endParaRPr lang="en-US" sz="1200" dirty="0" smtClean="0"/>
          </a:p>
          <a:p>
            <a:r>
              <a:rPr lang="en-US" dirty="0" smtClean="0"/>
              <a:t>Carbon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How would you create a visual model for the following?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8000" dirty="0" smtClean="0"/>
              <a:t>CO</a:t>
            </a:r>
            <a:endParaRPr lang="en-US" baseline="-25000" dirty="0"/>
          </a:p>
        </p:txBody>
      </p:sp>
      <p:sp>
        <p:nvSpPr>
          <p:cNvPr id="4" name="Right Arrow 3"/>
          <p:cNvSpPr/>
          <p:nvPr/>
        </p:nvSpPr>
        <p:spPr>
          <a:xfrm>
            <a:off x="0" y="4876800"/>
            <a:ext cx="1371600" cy="1600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 flipV="1">
            <a:off x="1524000" y="4648200"/>
            <a:ext cx="1524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 flipV="1">
            <a:off x="1524000" y="5105400"/>
            <a:ext cx="152400" cy="2286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flipV="1">
            <a:off x="1524000" y="5562600"/>
            <a:ext cx="15240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" name="Oval 7"/>
          <p:cNvSpPr/>
          <p:nvPr/>
        </p:nvSpPr>
        <p:spPr>
          <a:xfrm flipV="1">
            <a:off x="1524000" y="6019800"/>
            <a:ext cx="152400" cy="2286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flipV="1">
            <a:off x="1524000" y="6477000"/>
            <a:ext cx="152400" cy="2286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5486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Color Key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28800" y="4572000"/>
            <a:ext cx="2057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Chlorine</a:t>
            </a:r>
          </a:p>
          <a:p>
            <a:endParaRPr lang="en-US" sz="1200" dirty="0" smtClean="0"/>
          </a:p>
          <a:p>
            <a:r>
              <a:rPr lang="en-US" dirty="0" smtClean="0"/>
              <a:t>Cobalt</a:t>
            </a:r>
          </a:p>
          <a:p>
            <a:endParaRPr lang="en-US" sz="1200" dirty="0" smtClean="0"/>
          </a:p>
          <a:p>
            <a:r>
              <a:rPr lang="en-US" dirty="0" smtClean="0"/>
              <a:t>Oxygen</a:t>
            </a:r>
          </a:p>
          <a:p>
            <a:endParaRPr lang="en-US" sz="1200" dirty="0" smtClean="0"/>
          </a:p>
          <a:p>
            <a:r>
              <a:rPr lang="en-US" dirty="0" smtClean="0"/>
              <a:t>Hydrogen</a:t>
            </a:r>
          </a:p>
          <a:p>
            <a:endParaRPr lang="en-US" sz="1200" dirty="0" smtClean="0"/>
          </a:p>
          <a:p>
            <a:r>
              <a:rPr lang="en-US" dirty="0" smtClean="0"/>
              <a:t>Carbon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" val="15"/>
  <p:tag name="POINTS" val="1"/>
  <p:tag name="ANSWER" val="3"/>
  <p:tag name="QUESTION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" val="15"/>
  <p:tag name="POINTS" val="1"/>
  <p:tag name="ANSWER" val="3"/>
  <p:tag name="QUESTION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" val="15"/>
  <p:tag name="QUESTION" val="3"/>
  <p:tag name="POINTS" val="1"/>
  <p:tag name="ANSWER" val="N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" val="15"/>
  <p:tag name="POINTS" val="1"/>
  <p:tag name="ANSWER" val="3"/>
  <p:tag name="QUESTION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3254</TotalTime>
  <Words>913</Words>
  <Application>Microsoft Office PowerPoint</Application>
  <PresentationFormat>On-screen Show (4:3)</PresentationFormat>
  <Paragraphs>403</Paragraphs>
  <Slides>30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Do Now:</vt:lpstr>
      <vt:lpstr>Chemical Formulas:  show the number and kinds of atoms that make up a molecule</vt:lpstr>
      <vt:lpstr>PowerPoint Presentation</vt:lpstr>
      <vt:lpstr>PowerPoint Presentation</vt:lpstr>
      <vt:lpstr>Let’s make some visual models with SKITTLES</vt:lpstr>
      <vt:lpstr>With a partner…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Exit Slip</vt:lpstr>
      <vt:lpstr>Do Now:  </vt:lpstr>
      <vt:lpstr>Do Now:  </vt:lpstr>
      <vt:lpstr>Our combustion reaction again…</vt:lpstr>
      <vt:lpstr>PowerPoint Presentation</vt:lpstr>
      <vt:lpstr>PowerPoint Presentation</vt:lpstr>
      <vt:lpstr>PowerPoint Presentation</vt:lpstr>
      <vt:lpstr>PowerPoint Presentation</vt:lpstr>
      <vt:lpstr>Let’s now model another chemical equation with our skittles…</vt:lpstr>
      <vt:lpstr>Is it a balanced equation?  How do we know?</vt:lpstr>
      <vt:lpstr>More practice…</vt:lpstr>
      <vt:lpstr>PowerPoint Presentation</vt:lpstr>
      <vt:lpstr>PowerPoint Presentation</vt:lpstr>
      <vt:lpstr>PowerPoint Presentation</vt:lpstr>
      <vt:lpstr>PowerPoint Presentation</vt:lpstr>
    </vt:vector>
  </TitlesOfParts>
  <Company>Austin Independent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make a molecule…</dc:title>
  <dc:creator>Windows User</dc:creator>
  <cp:lastModifiedBy>Windows User</cp:lastModifiedBy>
  <cp:revision>30</cp:revision>
  <dcterms:created xsi:type="dcterms:W3CDTF">2012-04-05T21:39:09Z</dcterms:created>
  <dcterms:modified xsi:type="dcterms:W3CDTF">2013-02-19T22:08:23Z</dcterms:modified>
</cp:coreProperties>
</file>