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3" r:id="rId7"/>
    <p:sldId id="311" r:id="rId8"/>
    <p:sldId id="31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2D7D-9CAA-4C63-972F-7FCDAFE6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8354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D9B1-FC5B-486B-942D-615D85FB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5216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79FA-9C50-4E45-B363-68C63C22B1F1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4413-AFDE-42E6-8961-2618E9E8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eworldmaps.net/asia/india/india-physical-map-big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.gif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>
                <a:solidFill>
                  <a:srgbClr val="000099"/>
                </a:solidFill>
                <a:latin typeface="Georgia" pitchFamily="18" charset="0"/>
              </a:rPr>
              <a:t>Topographic Maps</a:t>
            </a:r>
          </a:p>
        </p:txBody>
      </p:sp>
      <p:pic>
        <p:nvPicPr>
          <p:cNvPr id="33795" name="Picture 6" descr="contou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67818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621819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A50021"/>
                </a:solidFill>
                <a:latin typeface="Georgia" pitchFamily="18" charset="0"/>
              </a:rPr>
              <a:t>What is a Topographic Map?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BRADDON" pitchFamily="2" charset="2"/>
              </a:rPr>
              <a:t> </a:t>
            </a:r>
            <a:r>
              <a:rPr lang="en-US" sz="4800" smtClean="0">
                <a:latin typeface="Georgia" pitchFamily="18" charset="0"/>
              </a:rPr>
              <a:t>In contrast to most maps, a topographic map shows the shape of the Earth’s surface by using </a:t>
            </a:r>
            <a:r>
              <a:rPr lang="en-US" sz="4800" smtClean="0">
                <a:solidFill>
                  <a:schemeClr val="accent2"/>
                </a:solidFill>
                <a:latin typeface="Georgia" pitchFamily="18" charset="0"/>
              </a:rPr>
              <a:t>contour lines.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en-US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6000" smtClean="0">
                <a:solidFill>
                  <a:schemeClr val="accent2"/>
                </a:solidFill>
                <a:latin typeface="Georgia" pitchFamily="18" charset="0"/>
              </a:rPr>
              <a:t>Contours</a:t>
            </a:r>
            <a:r>
              <a:rPr lang="en-US" sz="6000" smtClean="0">
                <a:latin typeface="Georgia" pitchFamily="18" charset="0"/>
              </a:rPr>
              <a:t> are imaginary lines that join points of equal elevation above or below sea level.</a:t>
            </a:r>
          </a:p>
        </p:txBody>
      </p:sp>
    </p:spTree>
    <p:extLst>
      <p:ext uri="{BB962C8B-B14F-4D97-AF65-F5344CB8AC3E}">
        <p14:creationId xmlns:p14="http://schemas.microsoft.com/office/powerpoint/2010/main" val="9218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academic.brooklyn.cuny.edu/geology/leveson/core/graphics/mapgraphics/ctr4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>
            <a:fillRect/>
          </a:stretch>
        </p:blipFill>
        <p:spPr bwMode="auto">
          <a:xfrm>
            <a:off x="4572000" y="2058988"/>
            <a:ext cx="3505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3581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What happens to the contour lines in this picture when they cross a river?</a:t>
            </a:r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84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Knowing which way a river flows is often the key to being able to label contours correctly. It helps you find direction. 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43000" y="53340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They bend to form an upside down “V”.  </a:t>
            </a:r>
          </a:p>
        </p:txBody>
      </p:sp>
    </p:spTree>
    <p:extLst>
      <p:ext uri="{BB962C8B-B14F-4D97-AF65-F5344CB8AC3E}">
        <p14:creationId xmlns:p14="http://schemas.microsoft.com/office/powerpoint/2010/main" val="6020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ea typeface="+mj-ea"/>
                <a:cs typeface="+mj-cs"/>
              </a:rPr>
              <a:t>What does the upside down V mean?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52400" y="2133600"/>
            <a:ext cx="4495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The point of the V is facing upstream. So you know the elevation is higher in the direction of the point. </a:t>
            </a:r>
          </a:p>
        </p:txBody>
      </p:sp>
      <p:pic>
        <p:nvPicPr>
          <p:cNvPr id="37892" name="Picture 5" descr="http://academic.brooklyn.cuny.edu/geology/leveson/core/graphics/mapgraphics/ctr4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>
            <a:fillRect/>
          </a:stretch>
        </p:blipFill>
        <p:spPr bwMode="auto">
          <a:xfrm>
            <a:off x="4572000" y="1905000"/>
            <a:ext cx="43434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>
                <a:ea typeface="+mj-ea"/>
                <a:cs typeface="+mj-cs"/>
              </a:rPr>
              <a:t>Depression Contours</a:t>
            </a:r>
          </a:p>
        </p:txBody>
      </p:sp>
      <p:pic>
        <p:nvPicPr>
          <p:cNvPr id="38915" name="Picture 5" descr="http://academic.brooklyn.cuny.edu/geology/leveson/core/graphics/mapgraphics/ctrde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213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Georgia" pitchFamily="18" charset="0"/>
              </a:rPr>
              <a:t>Let’s take a walk up a hill!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Picture 10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925" y="6381750"/>
            <a:ext cx="600075" cy="476250"/>
          </a:xfrm>
          <a:noFill/>
        </p:spPr>
      </p:pic>
      <p:sp>
        <p:nvSpPr>
          <p:cNvPr id="1030" name="Oval 16"/>
          <p:cNvSpPr>
            <a:spLocks noChangeArrowheads="1"/>
          </p:cNvSpPr>
          <p:nvPr/>
        </p:nvSpPr>
        <p:spPr bwMode="auto">
          <a:xfrm>
            <a:off x="8686800" y="2514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9719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8092E-6 L -0.14167 -0.08878 " pathEditMode="relative" ptsTypes="AA">
                                      <p:cBhvr>
                                        <p:cTn id="6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>We’re now at an elevation of 100 meters.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5638800"/>
            <a:ext cx="600075" cy="476250"/>
          </a:xfrm>
          <a:noFill/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910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7696200" y="2286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9618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Let’s keep going!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5638800"/>
            <a:ext cx="600075" cy="476250"/>
          </a:xfrm>
          <a:noFill/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1910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3080" name="Oval 13"/>
          <p:cNvSpPr>
            <a:spLocks noChangeArrowheads="1"/>
          </p:cNvSpPr>
          <p:nvPr/>
        </p:nvSpPr>
        <p:spPr bwMode="auto">
          <a:xfrm>
            <a:off x="7086600" y="20574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56449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51445E-7 L -0.075 -0.09988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Now we’re at 200m.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800600"/>
            <a:ext cx="600075" cy="476250"/>
          </a:xfrm>
          <a:noFill/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1910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1910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324600" y="16002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54366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of a crustal feature you’d like to visit.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Describe THREE of it’s physical characteristics.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could you describe those physical features to someone deaf?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Shall we march on?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800600"/>
            <a:ext cx="600075" cy="476250"/>
          </a:xfr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5638800" y="1143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46001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1676E-6 L -0.05 -0.07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We’ve made it to 300m!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038600"/>
            <a:ext cx="600075" cy="476250"/>
          </a:xfr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105400" y="-3048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69895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On to the peak!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038600"/>
            <a:ext cx="600075" cy="476250"/>
          </a:xfrm>
          <a:noFill/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14800" y="-4572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8026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341E-7 L -0.05782 -0.06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-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>We’re on the peak, but what’s our elevation?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581400"/>
            <a:ext cx="600075" cy="476250"/>
          </a:xfrm>
          <a:noFill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2514600" y="-6858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>Any ideas?</a:t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581400"/>
            <a:ext cx="600075" cy="476250"/>
          </a:xfrm>
          <a:noFill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66800" y="1143000"/>
            <a:ext cx="7467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/>
              <a:t>Let’s</a:t>
            </a:r>
            <a:r>
              <a:rPr lang="en-US">
                <a:latin typeface="BRADDON" pitchFamily="2" charset="2"/>
              </a:rPr>
              <a:t> </a:t>
            </a:r>
            <a:r>
              <a:rPr lang="en-US"/>
              <a:t>add contour lines for every 50 meters and see if that helps.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905000" y="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74867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/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581400"/>
            <a:ext cx="600075" cy="476250"/>
          </a:xfrm>
          <a:noFill/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/>
              <a:t>We know that we are above 350m, but less than 400m.</a:t>
            </a: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304800" y="6553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H="1">
            <a:off x="2286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H="1">
            <a:off x="45720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H="1"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5029200" y="632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50m</a:t>
            </a: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5105400" y="5486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150m</a:t>
            </a:r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51816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250m</a:t>
            </a:r>
          </a:p>
        </p:txBody>
      </p:sp>
      <p:sp>
        <p:nvSpPr>
          <p:cNvPr id="10261" name="Text Box 24"/>
          <p:cNvSpPr txBox="1">
            <a:spLocks noChangeArrowheads="1"/>
          </p:cNvSpPr>
          <p:nvPr/>
        </p:nvSpPr>
        <p:spPr bwMode="auto">
          <a:xfrm>
            <a:off x="5181600" y="39624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350m</a:t>
            </a:r>
          </a:p>
        </p:txBody>
      </p:sp>
      <p:sp>
        <p:nvSpPr>
          <p:cNvPr id="10262" name="Oval 25"/>
          <p:cNvSpPr>
            <a:spLocks noChangeArrowheads="1"/>
          </p:cNvSpPr>
          <p:nvPr/>
        </p:nvSpPr>
        <p:spPr bwMode="auto">
          <a:xfrm>
            <a:off x="1524000" y="4572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63618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/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581400"/>
            <a:ext cx="600075" cy="476250"/>
          </a:xfrm>
          <a:noFill/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en-US"/>
              <a:t>Let’s head down the hill, it’s getting late!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304800" y="6553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286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5720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029200" y="632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50m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105400" y="5486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150m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1816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250m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181600" y="40386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350m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60708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51445E-7 L -0.13333 0.16647 " pathEditMode="relative" ptsTypes="AA">
                                      <p:cBhvr>
                                        <p:cTn id="11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/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648200"/>
            <a:ext cx="600075" cy="476250"/>
          </a:xfrm>
          <a:noFill/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9906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en-US"/>
              <a:t>Now what’s our elevation?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304800" y="6553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2286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45720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029200" y="632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50m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105400" y="5486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150m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1816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250m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181600" y="40386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350m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62000" y="1371600"/>
            <a:ext cx="7772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If you said somewhere between 200m and 250m you are right!</a:t>
            </a: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228600" y="32004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21651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/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648200"/>
            <a:ext cx="600075" cy="476250"/>
          </a:xfrm>
          <a:noFill/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906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en-US"/>
              <a:t>Let’s try this again!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304800" y="6553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2286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45720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029200" y="632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50m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105400" y="5486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150m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1816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250m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181600" y="40386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350m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-2819400" y="1524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-228600" y="3810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9054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647E-6 C -0.0191 0.0541 -0.0382 0.10821 -0.06337 0.12486 C -0.08855 0.1415 -0.13247 0.11607 -0.1507 0.09942 C -0.16893 0.08278 -0.15226 0.01318 -0.17292 0.02543 C -0.19358 0.03769 -0.23108 0.13919 -0.27448 0.17341 C -0.31789 0.20763 -0.40643 0.22127 -0.43334 0.23052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/>
            </a:r>
            <a:br>
              <a:rPr lang="en-US" sz="4000" smtClean="0">
                <a:latin typeface="Georgia" pitchFamily="18" charset="0"/>
              </a:rPr>
            </a:br>
            <a:endParaRPr lang="en-US" sz="4000" smtClean="0">
              <a:latin typeface="Georgia" pitchFamily="18" charset="0"/>
            </a:endParaRP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3100388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Bitmap Image" r:id="rId3" imgW="1523810" imgH="1523810" progId="Paint.Picture">
                  <p:embed/>
                </p:oleObj>
              </mc:Choice>
              <mc:Fallback>
                <p:oleObj name="Bitmap Image" r:id="rId3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00388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827338"/>
          <a:ext cx="914400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Bitmap Image" r:id="rId5" imgW="5723810" imgH="3238952" progId="Paint.Picture">
                  <p:embed/>
                </p:oleObj>
              </mc:Choice>
              <mc:Fallback>
                <p:oleObj name="Bitmap Image" r:id="rId5" imgW="5723810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914400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 descr="j0318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172200"/>
            <a:ext cx="600075" cy="476250"/>
          </a:xfr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1981200" y="609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100m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590800" y="5257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105400" y="51006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200m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0198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181600" y="4343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300m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9906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en-US"/>
              <a:t>What’s our elevation now?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304800" y="6553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2286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45720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029200" y="632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50m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105400" y="5486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150m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181600" y="47244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250m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181600" y="40386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 b="1"/>
              <a:t>350m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-2819400" y="1524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533400" y="1828800"/>
            <a:ext cx="8153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If you said 50m or just under, you’re right!</a:t>
            </a:r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-457200" y="4953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8133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89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s.riverdale.k12.or.us/~tmigchel/fw5th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62"/>
            <a:ext cx="9130145" cy="66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UUExQWFRQVGB8YGBgYGBcZFxoYFx4bGxwbGhgYHSYeGBokHRsaIi8gJScpLCwsGh4xNTAqNScrLCkBCQoKDgwOGg8PGiokHyQpKSwsKSwsLCwpLCosLCwsLCosLCwsLCwsLCksLCwsLCwpKSwpLCksKSwpLCwpKSwsLP/AABEIAMABBwMBIgACEQEDEQH/xAAaAAACAwEBAAAAAAAAAAAAAAADBAACBQEG/8QARBAAAQIEAwQFCQUGBwADAAAAAQIRAAMSIQQxQQUiUWETcYGR0QYVMlJTkqGx8BQjQpPBNGJyc7LSJDNUgqLh8RZDwv/EABoBAAIDAQEAAAAAAAAAAAAAAAABAgMEBQb/xAAqEQACAgEDBAICAgIDAAAAAAAAAQIRAwQhMRITQVEUIjJhBYGR8SNScf/aAAwDAQACEQMRAD8AcwoRLw0hXRSzVMCC6E+iVLdrZsLQnP8AKWVQqnCpEwIExlpkMELEspUWVdxMG6lyL9voNmbOX0MsAylJaoVJU9ySCz2N4MvYxLOnDlsnlkswaz5WAHVaKe/j9lHyMa8mJgNs4eZP6DoE1VTE1dHLCapZUadS9KX7rB43PsEr2Uv3EeEROySFVUyAr1hLNT31F9T3njDkrZs1QcLlt/CvS3GJrJGXDL8f/L+G4n5vleyl+4jwjvm+V7KX7iPCHU7Km33pVi3or8Y4vZU4NvyrlvRX49vZDcki3tT9Cfm+V7KX7iPCJ5vleyl+4jwh/wAzTvXle6v+6J5mnevK91f90U/Jxew7U/Qh5vleyl+4jwieb5XspfuI8If8zTvXle6v+6J5mnevK91f90HycXsO1P0Ieb5XspfuI8Inm+V7KX7iPCHZmyZwD1Si3JQ+aorL2TiT7O+T1Ansd/mIks+Nq0yLhJcinm+V7KX7iPCJ5vleyl+4jwjSl+T2JOZkj3y3xvHcR5Pz0hwqWrkErFu1UL5OK6sg9lZl/YJXspfuI8I75vleyl+4jwjvRzNVSh1hbHqL3gn2Wb60vuX4w+9D2UfJx+wPm+V7KX7iPCJ9gleyl+4jwgn2ebxltxZfjFhhJvGX3L8Yfeh7F8nH7AnASvZS/cR4R3zfK9lL9xHhBBhpp1l9y/GO/ZJvrS+5fjC7+P2HycfsF5vleyl+4jwieb5XspfuI8IL9km+tL7l+MT7LN9aX3L8YO/j9h8nH7A/YJXspfuI8I75vleyl+4jwggws3jL7l+Md+yTfWl9y/GDv4/YfJx+wXm+V7KX7iPCJ5vleyl+4jwgv2Wb60vuX4xPss31pfcvxg7+P2Hycf8A2Beb5XspfuI8Inm+V7KX7iPCC/ZJvrS+5fjE+yTfWl9y/GDv4/YfJx+wXm+V7KX7iPCJ5vleyl+4jwgv2Sb60vuX4xPsk31pfcvxg7+P2HycfsD5vleyl+4jwieb5XspfuI8IN9km+tL7l+MXl4KZquWP9iyPgYlHLCTpMfycfsx9v4GWMPMIlywWH4E+snlEh3HbKmzZakFUsVNelehB48okReaC8i+Ti9jmxf2eT/LT/SIchPYv7PJ/lp+QhyOc+WcmX5MkMYOYyTYsCbhtbm2eughd4aSFS5dk1EB2BYubnQ6k5X5GCM3Dg6f8ZF9bn4oiV1HdNib2cMHv1k9doOmW1ySTz8BGRNwuJLqRNVLcvSUhQSCXYbpfTuYM7wbByZ6ZxUuaVyqWSmliFOLlkAGwOuptdg8s5T8nbUkaOIxSUCpaglPE2Gpz6gYWG2ZLPWGcjI2KWJBtusCHdmeLY3BJnJoWgFLgsriMrDxFwIRX5OSQlIZRvqQSpTAFSioHeLB1BjZ3iiKjW422akvFoUQAoEkVDqZJfuUnvEFeMOdITIoNa6gk0synA6NLLUoXSGRcMWBu+Y8H5QFEpBxK0iYpNbJSWpKwgKN7AO54AKOhiXbvgXXXJuzJlLGxIyByvr2Q9NkBt4lgXUXZ24kfVo81g/KmR6RqVZJsHIqC1OQ7sEoJ5W1IjTR5QypqkpQSoVB1WoFJWWJe1pSiLZAcRCcJKkZpyTY4A3oIUk8GSx6xU3bYwbplD0k9qS7djAt1PCuM2gQQlIUztUACCWBYHLXXgeuMfzziVzD0ICkDdNaUhlZnJQLsQGOT3DggSjgnNWkJRbNGdsk5oIUk3Y2sbhi1w0IycEp1BgkPxBHZSfD5whiNo45CbyUrBS5CNFkO1IW6k1GnNhnlaH9nYqapUzpUJQhJZF7kXub7rBrEXd4148Ml+RWtFjcrkv68F/sRpcEnkWy5Fs4CH7tC3zEOTsWBZLE5akDut2PCoELNSexg10cMGlDn9FUm/z64tEiRQ3bOYSJEiQgJEiRIABYpRCbOLhyA5Ae5ELTJq2NLkUKLqsbZEML/B4dUW0fu/WKCadUq+B+ReJRexOMqE5s+YKmewVpzIBHV8oPInKKy4ISfRcBrFuu+d4L9oGgU/Ck/wDn/sQJUbu3K3x4xJv9Dc78BCYkUBeygP0PfFVS0jk+gLP2CIUQCxWYpmbMlvrugZdDsHTmz5QVaH+r2goCnQ/vK7/C4iRwLbNyNCA/e0dh3JAL7F/Z5P8ALT/SIcjP2V/kYcfuJPcnxIjQglyOX5MFiVkJJGdmbi9j2Z9kW6aarIqBSi4LJJWCoZBKgXASWcZxZYseqGk41CUKWpQZKXJcWSA5J4avEbpcHX/jXtKIpLmqfdqVdN1ZXJqHounqu0WTjJjhwpkk1sHG8pQFyxYBi7ZGDp23JLfepuAQ5YsoOk3yBFwToRxDjmeUEkFKRNTUpwHezPc8PRLZQrbf4nWpLyBlYubuJLkshyzDeL3YZtYjlo8ckqWpJNayoUbwDekplJYps2bXa14Yw22ZKlhCJgWVXcF7sTfmw4WsCzh3TMJy7zYfGBtrwJf+mNiAVlQIJBISgrSlQDLSDpqLnKHdmbMStKvukJHSH0kp00CWuLkaDOH0y1AOElv+R5tBZhMuSXFy4AGlRLOR15xGWS9kVzdIAqVJUFDoUmhTB0JYrNrfryi2J2DIVKUhSUpCk0KUGQpv4tLwohCkqQUJKghTzGZyVIWEjeUPR3NfxdcAw2IxhUsrlpFNIAZJNKgXWkVs7imktDcWuGUJ2PSsImXLCZd5ctQYu9qQDfW7ueZ4RxIBNQ4N9dULztpT5dJnpQJZeopIcXLC6smCb/vKyaAeeJKl+lQL2LgFrnkOLW6rgxq07lW5finWxpRRct7ixy4huYhI7Zw4I+8SCXZsrCprBsrt4h7y9qSptSELCyAygh1M9mcBgesxqr0aHJVuBmIpUxbecjXhkSH+PDri0LPUljZTWv2sCDYcuZjiqRluqGmRYZ/xW64x5H1M8pnkpTbiqGYkcSp8rxAqKSg7EiRIAJEiRIaTfAHKbxCsOzh+Gsdgbsu/C3ff9IXIzpSQSRrmPDnFUzFcAeVwe4/+RFYpIzOdtWfryi6ZwJYEP8e7OJb+UBxwqxHYcx2frAykgjetkCw7j3Z2gq5YOfZxHVwhPGzFJu9hc5sQdSHHC9+HVDhu6QDfSNZVj8D+nZFTISNLDna3HjC+IWyRSbG47NOrIwxLXYPqLHQ9mh5Q3GlYHfs4zAZ82cP1tHYqHS4AJGjEW5XI+jHYjb9iEdmqbDyDrQgd4HhBUbTBD08LAg5ue8AExXY4CsPJHBCT/wARDRwiSQ4BYMHuGHIxJ1e5a3G3ZVOMBVSx9JuRs7/pB5OErdRFQDhjqDZQfq+LdcCRhUhmHolxnmzfKNLZkkEUhRCh2gjtvZ+P6xCUlFOjXo+33RTzbh3J6IVEUncU7OCzNk4EWlbDkvWZSQWpD3ZJuxvcnM92kPYt5bVEFywZJJsHNquA4xUTU3+8ypNkH8bAZnmH4OIquXg7vXEHIwUuUgpQkJS5UQHFzcmNORgUhKXSCWuSHL9vOEhPli5K1ZMGsqoqAYBnG4o3OkNedEuzLG7U5SwpGZL5Nl1xCXU/ZXOSfA5EIhLzvLZ3N0FeRdhY9RDG3Iw4pTC8VdLRWZ+Fm0qnBnPS2A5oQewDjCGJViallCpQCm3lKJSlgoUtRe5Cne7MQHhrZyVGqZS9SlZlnuwIDZUpQM/wnjB8XLFCq2dSSAM2cMyXz5n9I1S2nVEIptHmp2HxR9HEBUxWpBoSk1XSKAHui1xa72cQ2DiFKlqmLlkpG8WqIIciglLgA08DdTk2gsvyX36jOmOEsALAHVSQ+7mQ13e5Nog8nkpCKsTMZKiSStqg43CSrIM3G3F36UUoqkaoY65HEeTsmkBctKzqSMyUhBIAsHSAOwR3AYaTLCjJSiWkkBSkkXosAzlm+hwRVsX7pvtC1fiJCvTHpM7vcJLtneJiUzOmCMKyUoczKmzqQAU1PklC0gWYLBFqTE0WN14NOfJSsMAesJYC93cMdebwlPrls5txNw3I55cS8SUvGvvCSzaA571vTyyHx5Da2IF9DXPCUqJUdCAh3RqcksTzeM+aUYK6Meq0+PIrezMxiLEMeHX+kcCnFjGoJslSSS1CiChgp2ULFLBw9KjbgYz8ThU1tLUSSLZg5OAXDEkZA3jGnbOTl0ko7x3KNHCPr/2ASsS4DMp3IIIAIFuwvaCdIfVPek/rFi6kY2mtghEQCB9ITkk9th+sdqVwT7x/tiLTEWP19awKbPQLKKcwLtmXYX1LFosVK9XtBB+bfKEvN1QNYUskMXWQDZScnN6VEO73iS3W40l5GJxQsAVgcGUH4W7iO/nA1YBX4ZhHXfgNeQhVPk/IBcSluDV6Ss3Bf0m0H0Y0yVEOEkDjZ+wOz98Tj1cRJrG5fgmwEqXNGag1+fULl/jBCQrTRlJ1Y52PVBUSVJQ5B5AuVXNh/wBmOLS4BGYy/UcvrhClae454p46clViKVAgod2Nu2zdxftg+GBKBa4LsQ2v0OyIotozkK7UkVA/Pvi+HxDqUk5pz/8ACPGJSba2RUGSt4kUR6Suz5Z/p2RIoYCuyB/hpP8ALSfgIdChCmxv2eU/s0/0g/IiHCInL8mmSl+TIY6lRFwSDxForTEJA5RAirT2NLA/elpm9RcOB+IKTe0HXsVBJJKnJJU5cF1BTUmwDpGXCFMDg11JUxCXDl8wH0e/DtjZVMAt8gT8opk2n9TuadycF1GfP2WAkspQ9FIyLJBVusQxDLIY8Bwi52OmkJdTBFGeYqCjcZOzW0Nmhs3LaBn68wP1gkRc5VRoMXH4KWlKx94olJISCVKAcn0i5AJJF+J7GJ0tRDzSCNJaMicw6j6XwHKLYMkomKNyVLD8QlSkpbgAB8+MLbamTEMpCCt6QGZhcO75ODY5OA/PRDeSi3/Yorqe/A6naAbIvwAf4lhCxUSSo5n4DQfXOMKbtXEipX2fdSklnU6mfItZ7Fms5BYhoZTtSYFJrklKb1KLkDIJAADlSlEinMW4tGuGCMHaNcYxjuP4qeEJKiCWYMGclRCQzkDMjWPKKkoM3dUpJClLUhQAZcyYoE7swL4As6SQC9y+ltjakxiJchU6WQC6SpN3qBSpOY9AuCGvd7QESlqASmQpFY3lGbNpABJdV7rckgqBLkHhF6Q5OxdWzZAmFHSqC1KUilLbpUyUMHslAmrA5TDG9gsKUS0oqKlS92pWZHPrBHcOFxYhcmTKC5qgEyyFFRUogKJTvEqJOYGb9sBVtyUq4V0agHNYUlQFhvJY2cgX1Nrw0GyNJeKCQSvdADu7hhz8QISn7VlKlqKFk1JB3QpQIWSEFgC6SciOIL3EWG0Zax0cwp+8PRtchRUDuszgs7gszHgWzkS0JFcuSAAd6p6yipBDMTZNOWlIDC8JxT5QNp7BxtLDkgdKHPRsKVLTkoWKCDczHbQ8ofOLw6gpQmhS1pSAUJWopBSA6Uhy5BtqL84wcUZQJbDGaUBgaVgqANICS+8SlIPMEORcHk+dJSkE4KZnbo3sCWsRSQLAkMAB1kRTLBfDKO2ae0VyJKel6V0OLiXUrfUBYpYM8tV2yJ5RpnZC7UlJByJcW5hvrlCuzzLlSzNCAhK0hakrCt0ekN29GZNIGZOsPo8ppNgtaUnmUjIt6JNQuwuMy0ZckMi4VlGXSxl+SE14KYASUFhzTpwvCeKxFBAIBJLWOWZvbl8Y3Z20Za5aqS+YtdlDQkOBfnGUmlamCt5yoMSks6sikuPSI4HOJYoOSbktymOhxcC4xAtcVEp3T+8Acw4s7dkXQskgN6SQsNeytDaxtBpsgpR92lOaSBvKyYA2Z9OMKpwqxdZTLGjKUVADQOSQ3IiLI4G+VsTnocTdUOplJTeY3UWP/p+rxTFbRDEBJUGzDMHH/Y8YqMECXKSSfWUA7HgH1hxElrlgBcACz8TxPiY1xjGHBtx4+3HpiqOy3UnUaagtxD3EUkbOBUzkpHpZcC1wB3Q5KkCkKWHBySNX48TyyhnDyUAkpDOzi4+EYM+dNNJFeXons1Z5TEoCVlJLgKpB1NmfuJ7URwPWFM2hLhnyyz6o1dvp3SBl0o94y1k/oesmM+agFJVxHzZy3FvlDjO42cDUY1jnSLrll3BZ7HsyaJA56wpJCS55OdeMSIpMzjWzMGk4aQoqKfuZYNnvSALZvpaDnZ6rMpJB60/C8V2PMSrCyQsFujQbO3oj1bgw1JwEt6kG4yu4TwbgBm0dTt4cm5pyYpRf2QqcBM9UHqUP1juFlqCwSlQbkeBbL6tdoaVImJHpFRPBrAAs1TjPM5xVO0VpIC5Zc6pcjIu5IAF+evWyejg+CuP1fUhpKgHJSt+TD4JVBET2/AQ/AhXxd4DiEGZJUEmkrQQCdCoFjrk8Y+G2NiEKSkTR0YVvF1dIsFTlSt2npCGSSOFmFhW9Dj/ZsjqpV4NoYhQqpTmXDlPxYwTDY4FkqIEzUdXD49x4GMRWzMSpKkqmpYksQVOAQnN03uFMMhVyYsyMAqWVzPTXUVJubgCkVOwK6XFWed7mK8uhi4/TknDU7/Zl8ZtQSZ5qDSqHUQH3zUQWF3ZJ0vYuGvSdt2QxSpbB3slRoLFTFgwO6pk5lwwLwNG1EDdI++UoVVpFi3B8gh25dcdaWEl0ydSVEA+kAFG51DDMDIRk7L9HQgnJWhVflFISWMx3JY0LDga5ZC79R0eLStpyZqujqrJJBTSaQQCWU4Y2B4uziCTMLJWp1JkqUA43EWDm98nJN4JLw8oKUpKZYWPSICQoPxIuLRti9lZsj1eRgqHEWiuZfQdz8eqJMWAxPULX42+MUnXKRobnqF+52tziSG2U6ELLrDixQC7WLgkcbA3hU+TuHSlSUykprTQWfJ6h1AG/ZDmOS8pYGdJbr0jPxODmFwHIJmKZ73JAGeRDHkQeMPki9hs7FlVBRTvJyzsb367m+cGXIt6wGir9ysweuEVYZd6ElILgJJG7VSCbEsMywfLnBkYxMpFMxSUlIs6s03pLm5sD7phWNV6GETFD0gW0I3rc216ngOLxagAQkt1EqPUkZHr7oucXLqCTNTUchUBw0B5jreCIUkkhKnIZwFPY5PfIw7VhTaox8VOUpISAejWWUFAMRkUpGdxo4zzDReRs6WtZmdAywKXClISRwCXA0GkbYTEhuSfgShXLM2Th5ciWpIQpCC5N3vSxbeLbo+EJzcUki7sCwLXB7Ce8Wu0a+NlhUtYOVJ+XzjEXgwlSqnIdnFqXCXslsmAfVsopyJNWc/8AkElFN/5GMHjpYQAtLlyPRfJrDVgSwaOYyalYoSyEn/MdIdgQR15ceGUZWLx8qVQkn7wiwJKQKlj0lMaSCeGnVHcLtRKGUtCwFKBU4e4sSyRuhLXtBGTZVh1GSdRS2ND/AONyt1Ymr3ajYpIJWSSWAzLtbMACLYHY+/LUJpKXUFBytyQt72ALKY2PoovaO7O2wJ8yW0tSSpLsbMXFIWWYKYVBL5KSdYcOwZlby5hk2snMAim5vyZuDcBBlnGKps6MpJLY35SLuc9OQ4RTEKNW6WJDks4CUue13aMWbsvFCWCMSRNISnJ0uKjl1kOWySRGgnZ8zogkrBWJYTVcVEMSS5JDkcY5dJb2Zm9tjJxc6uknKpx2vc8z/wBQNCyEjilgrx58erug2Pwa0sk0irUEnLsF+3hAcQgM7B8hxc5N2xoVUjhZevq+/IRC3uC8SApBSS1yPiDlfk3cwiQnEpHNg/ssj+Uj+kQ8XBcZj4jh9awlsEf4WR/KR/SIdIJsMz8OcQj1dz6c2euydPbfXwNSpoUHD8LhsovFZcsAMPr/ALi0eiV1ueXlV7cEiPHIkMideJHI7ABh7R2JhlqUFllrdRddyA9wknJgRYCwjNneTsiYSU53ulRYFQYguGSGIcdVnaN/aGxZc4krBuALFrCrTI+kc4x//hklEsoJWtKhSok3ZikWyApLOA+vCmnJHykdLSZUn0uRTDeT2GUZikuqpwq9nIIJyu4JvcHnBZexkShRLWUoUCFJJqKgU0hidWfvfSNOWhKEhmA7A/O2ZMKbVrSgFAVUokJIAcVhgS445OODxQk2dbJkjCl5YrL8mECneUKRpTnSUuC1lF3JHpMHygOJ2GJbTEElSJgWA6UgghKSALAJDEhLi1Q1iDC4xmBTYFnUS5YM4HNyb8BxjQ2XLWmWnpkp6W9RSARmWYgZM2d+PGAns/Ab7WkgORk5AL82fhzgSseAWBuetSrP2fP4xlnaEhKiFzFICFEGoFndadHYbhueIh6VtXDgllkM71JUDuglTkpdwBcaW4w/qhXJlkKXMSoKUpBORAZ2zawUztkQSDmIBN8n0TWMwVEUsStZJZi9QIa7lmzexeHpGPCzupUzBSVEEA1AEZhxY/Aw1LSwAiLZNRMlPkxIrC6CFBvxKawKWN7hjD+D2eiVVQGqIJuTkKRmTkAA3KMqfLxE0rXJX0ZyCZgURYJ0LpuXdkvmHiJw+MCA81AVUxsCySRcGjOl89Tc6QmrBNLwExWBm1zCml1ndUVKqCWSKKWYJBBOersCSY5h8NiUAEqQbuoOQlyd4XQ4B46XDajYmaHT9CPFo68MKRgYrDYpCVLEwKIAJBUSmzlTJpsC/cNYdDFKTxcFjUk0lgUn8SWdjqGMMYxCgjIkLBYIzFnF+ZYWyeAzSSz1qU5s1N1fvaJHVnEpYZSjSOXqdRinCUL/ANiZkp3SQHSqkKZyE/NtOyHFyyCAS6cxZg9wc724c+yGsOtCE1Jlqc7rHqcnhfX6EG2mCZQJFwQojNrMe54i9O443fJyoyaVRZzZ+90fIVH/AG2+bd0PgsoqOTseQzBHK4fvhCbhVoEooBcVFQSWBKmsTZ2ckfwxSVImS0pJrUGJULkqWk0oDv8AiqFv3Rzjlzksjv8Ao7jk5cmpNO+jhvHtbwJ7ovNuQMnuW4BvH4Rg4fBT00vXUipXplSS6UinesD6XU4u0CkLXvJBWTVKqzJBTQCH1qVUD/AsZ2iPa9Ows2sRhEqUEl2pJzLuCm7nWMCZxFwCSOJFx3teGVypypiEqdNZr9JRpcKcEJKSkAMGfN+cMp2UTKRkFhwp7OHNybngRyOcNfWrZk1OHuK48mcr1g2XfrpEji8OsJdIJqDhgS1/g4b6tEi1UZFpZL8k/wChjYf7NhxqZaB/xD/B4KnFJSorddCUEuQd4Jzp9YXfxGXPJ/DE4bDlwAJaCAAXskakw15qDMVKKWISLMkHhZzk13tHR0+DptyW9mnU6lSdRe1UEmbTQmpyd0JJYE+nk3HKLDHoqKXLhQTlqoVC+obWAeZ0PcqPKoj1muGNgsjPJotK2UkFJdRKVVZ5skJY2uGAPXGzcwPoHY5HY5DKyRIkSACs6cEJUpVgkEnqAcwph9tyVgkLSKSxCiAQzcT+8m448YanSQtJSclAg9RDGEhsGU7sSSoKLk3Un0VHiQAw5QiSryEl46RWwVLqapwU3F3Y9heOYnGIVSkLSajoRdhV4dkUXsGUXspiAkgKIBCQAm3EMGhDEeT4lGuUWpTSASzb5XU7EqAJDptZIDiIyWzNGFx7kW35GcZLKgzFgf3S9vVPXxhc4uYmzBfEZKbqN/gc8y0d2p0ijQgEAkErDikBTqFil3Ab0knes92SmYTFLBCZsthuitIJzLqUKbLakDMWJu8ZUz0T34G+klTHSpCVHVK0Cpy54G7lXA3MFk4CSgUplJYgWpB9Hi75f9xeXJZnJBa5tcjNiXI1s8ECVOQCOsh1N8B2/RHQlZJihSzNZhZhyA4aQeFiFEEBQV12I0d0jJ+WmcFlTXfiM2v3RFk099y0tDavGNiBjKGRRUWcqKSx/FSLCk2YG4u+ka4mP6Omb/8AR+MWC+ws55dfce6ANmYM5eMAUWlIAIKTZiHDhQcl9BSLv1Rq4PZ6gGddy7rDM7WbP5ByeqNDDSfxHsB07OMMRohj8s42o1tNxx/5E5+z6ggBRSEZMSNGBsRlA5mzVFIHSFwSXIc7xBtexADdpyjQiRecuzOOzVsAJqtHJJduTa+JhjCYUoBBWVZZ8oZjkAAZalIUc1Ia2W7la5vy7eUNLTWndOd0nmLg9/6wGYioEcRCisaZKUpYE1G4BAYuQGSDvG4HEgxx9ZplGpwR09Nmc/rI0Ez3SlQFiz8n+ecZW29jJWoLSeimEFNaEjpLsc7EndYB9TCeE8piUJlnDzaqQDlSFMAd4s4BOYFrOzwHaPlY8pM1EmYplqSUsbK6OpJUUghLLKUkE23jekiMcISUjW3sAxGFmMojErrAoD1gGwT+BRAuKne54CB7Rw8+YZhM5kKIITeyQFbpFk65gA2d3aBSdpqmVIloIUhhvhgc7i+W7ft6jpr/AF+vlF+6o5WTVZL22HZGJcMEksA90cP4okK7NIBWrm1hc3Lddh8DwjkUSjT2O3hzOcFJ7Gh5On/CYf8Ako/pEPwh5Pfskj+Uj+kRoR6NHnJcs5EiRIZEkSJAsXOKUkpDqNkjmbB+Wp5AwDCx2MnzjMYGl7JSzNvlJJsbgO3LOKK2pMA0cIDhmdTKcsbgWHxvDoDYjsY/nKaASU5GpqSD0YT3FT3+DRrS3pD5sH69YQGRifKaWgzqkqHQ2NvSZJVu8QwZ+NrsYErytkOlCq0qWPRIGqamcFvRL20PG0bOImoQmpZCUjUkAZ2v1xULlqYuk0mxdJYgF76EAn4wiaceaMPC7alruCd2kLJYB1pcDN6hqG4jq0Sn8Sdcxoe3jFJuHR6CmIFwOV79zg8bxST0av8ALVcapvY9dimxy1HKMT2Z6eElKKaC9NkCkhy1w4frDiKYhKgAUAu+jG3IKIDuBqLOdAD2ZLeyi/AB09puTAZuMKDTcmmpibs7ZjO5yhpXwNyXkRmeTQJlqrUkgutlKLjfVSknIdIpJs3oC1zAMVsWXLoUZi2JLAAUFRJWAEiwclwOKUnS+gmuY5pTfJwWDZ5/NothtlFwr0nsTYpBBspIIezdTkkC6iWo+iqeWMFctjz+z5GHpWkYglSwCzJsCxF2ulkuAcn4xp7ExOFlOo4lMwskF8xSVAFRZ1F1G5sA2WuvhvJuQgg0AlORIyDM3MNxf5Qx5nksR0UtjmKE367RfGFbnJz6vr+seDmF2xKmKpSt1FyAQQSEliQ4yhyF5WzpaSCmWgEOxCQCHd2I4ue+GFFotMDrwK7SC6NxQS1ySW0LXY6t3a5RTAFRO8sKb1cnUSeGgLNCydplYIKLBjZVx+Jxa9IHU9uUcw20AgWlkEl1Zkjmos7uwY8eUOhGxGftbaK5Rl0y6wol2dwBTkALm57oeQtwDxi0IEedPlcW/Zp/VTq5GeTWd3yBNrO3g9uVKdctUrQV/idmHfrkwUY1xCWMw5N6UqDgjJwQGGdrEk88ozaiLljaSs04JRU03sc84IkP0s0AKWEuo/jWBYDRy9ucGxFJTNQLE8AA5UE5cbkO/GA4rZyJ1IWjdSXFQBJLu7FwL3fPPKMbankoVS1BM1SQAsgVLuFCmkqd2TLAAbUOb3jBHSSkup7Gx6iF9IxjJKpZ3rsHtqMnHDLLlAJw09az8jm31rANtbCnBh0wKlKICzVWhAUcg7FRQQ53bpdy7RleYJiZiVJWlO8hkJKyhklKl2Uc1UuDozXck1wp+Tn58UYTaTN9KdBZr2seDOMgL5cTEiF3Lcv1iQtyruzWyZp+T37JI/lI/pEPwh5PfsmH/lI/pEPx3EN8skSJEhkSR2ORIBg8SDSaSQeIue7WM374uBUCbAuWDhypzYs5Zw7gPxjWiQAUw5NCarKYP1tfLnBI5EgAFicMFpYki4IKSxBSQoZg6iM2b5KSFFJKSKS4ANrEquDmLtfS0bELbSC+iX0fptuszv2kCENN+GY+I8i8OwKQoFKisMqzlnDFxSacsnJhqRhky0ASwAGSAbOWASlzqWa8LSlY2oBk0so1HoyXDlAYK19Em+Vmd4zkYjFqCQhAZM0JV6KWSmh2qLkAlTFnIFw8Z8q4Z2NDN04t2eipYW+uuKJQ7Fw/8PB+fMxmLXi7slByYGkcasjkDS1waST6VofwmJqq3VJZR9IM73eKdzqbN0GrPA94hvCDcT/CPlC4EY42XNn7wWqWGCWNQqCJnSpUwZrkJLWICg5DRdh5Zzf5GFxVvyeljkYeH2RiHSVz6qS9it6XSadHyIc3u2UG2TgMQhZM2dWliAHUb24/7uOYFmvoOM4r2a0SJEhkDrxyOwL7ShnqDZ5jKAYSJFOnT6w7xpnFkLByILcCDAB146IBLnPMUAQyQH41Z9zNB4Aaoysb5SyZSlpWSCjOwOiTYAvktN2brNo4vygkqrSCokFaCAm7oqCjdhSySoKJAIa9xDkzZctSqlIBJL3ch6aXpJpemzs7QJew5OfRpcABw4LAqIZQLi61+8rjEWiacTCxvlBLmLNFUxWRCA9KgCQHsACBUOPaHXRtVExX3aiqi5LMBY2J5gEtwvwjYnbAw4CgJKbJNDWIcJSQkpIIBDW5HiYQPk9KnbjdHUkiqXuqAd7EaOezRs45Sglk6EXZoxbUvYwg8bfX13x2K9ClDpd6d11M7J483eJFM1TqjG1TNTye/ZJH8pH9IjQjM2LPSjByFKLASpd+tKRpzMM+c5fFXuTP7Y7llri23SGYkLec5fFX5cz+2Oec5fFXuTP7YLQdEvQ1EhbznL4q9yZ/bBJGKSt6S7Z2IIfKxAMFicWuUFisyaEs+r/APForMlBQYgHrAPzhiFkbTSQCHLtwzNgM8/hE86IcgOWzytlz4luwwDo5jkGgkpIvRmWvk9Lv2xUyZmpRbUUuCzZkWD3458oYDSNpAkABRJ5ZdfeD1EQTE4ihClMTSMtf1ikjDlzWAWLpsLdXDTug9N/r64wmBiTvKxCZgQUKKjmU3QxBLpWWBTlcsA78YnnlC5igAoBKQVEsADUUAWLk2+KOMMTtrrTW8paqSwSlKqrO1yKVVMCGOrFoXn7XWvdVhlqQoKuCpqUgF3KQQo3ptctdMVyVqjVgm8clJIamKSlBW7JCSokeqA7td7QhM27LSQFlSVFQSA1RdQcB0OkuA9v0MM9Gicmk36NTWcB02BHJjZstC4eFdrT5ckIplBa3ACUI3qanVTSLEAKIFnI64y/o9DdrqQOZ5USAhSjMNKSASUKfeALhhdgrk0ah8opCWFRFhahdgSQMk8Qof7F+qY86cepQo+xqKlJTWyEmWSQHAJRchyGOl7ZRrJ2okqQBhVUrmUBVFmSUgLUmkUpsGOjJ6ovx7HI1zU2v0b8SJEi85RIkSJABCLRk4qQEkJTJKg9mKsmv2XIjWgGLkqVTSqlnfut1wIaMxMsM/QK3t4uVPYHlY2+IzeNLA4dKEClJS4yLkjMtfrMAXhJrkiYOTjr5dXdDmHSQkBWbXhtgwWGlEKWTqr4ABvrjDAgC53Ry6ll2FyAznkOJMA88I4Hjplxubix90wkhttux+OExn+fJfEs+dsnZ8+Bq6oNhtopWQACCQ924AnucA8zBQqJ0W+LNUKVZE5Wz4N13EBwEgdItSTuJJSO1iR1DKKY+cQQkEup+xgAb6G/XvGG9npAlp5io9t/rqjEodWdv0i+U10KIwUDhEiRI2FBj4ENgsPyEj4KlxtInz6l7iCkKISVLUklLDQIVq93jB2VjJKsJJSqchJ6OXlMQFApCSMzmCNYb+3I/1p/Mkf2xBxs24sqhafsydvbs1VaVgkhZ6OeKXUkoyVLewD8sxZKmLhMQenS3SBaluAqcugVhU2m8lqWJS3UOcaP25H+tP5kn+2Ofbkf60/mSf7Yj0Mu+TH9mnip+ICFFMuXVSafvVG7Wt0V76QF/8RN/hl//ALhP7cj/AFp/Mkf2x2RjJKSpRxCFKUzlUyW7DIWYNc98OMaZTlzKcaVmhHYV86yfbSvzEeMTzrJ9tK/MR4xYY6Z2dgUqU5fJoArYyNKh29nyLQbzrJ9tK/MR4xPOsn20r8xHjDsKfoZhTaGLWimlFYJIOb5WZgRnxi3nWT7aV+Yjxjh2rJ9tK/MR4wBT9GafKZlJT0E11WyZL558Gu/MCOo8pLLUZM0JS/4TUWSFAUtmSSnkQB1aPnaT7aX+YjxiedpPtpf5iPGES29Gfh9oAqVUgyqiCKmFSlDiLE2D9YvDakOQwBVdn043zEdnYzDLaqZJUxcOtBY8Re0dlY7DpuJst+JmJJ7yYpeK5WdGGuccXSlv4CCSpKVOQQxLM1+8uIKnDiUkM9Orkln1c6cucK4raMlSCOmltZ/vEZOH14QXFbWkkBPTSt4sfvEZMSdeTdsY9VkljyR6SvDDuRk58hMXiaEuxN2sw7STYDnCa9uJCqaTpql7h8gbjmLRFY6SoUqnSwUmxTNSDbIgg2cG464qF4WkpE2WASD/AJqc05ax0Iy6laMnSo7SQ8jEglIY7yahllu2694QAbVTaymK6Hs2RIVn6Fs4CvEYc0/fpFIpFM1ItaxvfIRSWcIkghcoMGtMQxspNw97KV3xIikhiVtVKiAAXIe5Fk3JUeQbvMMYTEiYmoAjkc/ohj2xnj7LTT0stmA/zUuwBGb8CQeLwaRi8Mh6JkpL3IC0APlk9oAaVbI0I5C3nWT7aV+YjxiedZPtpX5iPGGRpjJ5wDFSiQKQHcaJsO0QJe05B/8Aul9kxD97xYbXkEf50r8xHjBYUweElzKhWBS13peqxGT2ADZ/pDwSPrnC3nWT7aV+YjxiedZPtpX5iPGCwpmftA/eKfQBupn+bwxs7FlRpU3o2YEZMDrzHximMnyFuROlVNbfRo9nd2MZatqS0EHpJboILdIjKz63s8YJdWPJ1eGFM9REhUbXkHKdK/MR4xI3hTP/2Q=="/>
          <p:cNvSpPr>
            <a:spLocks noChangeAspect="1" noChangeArrowheads="1"/>
          </p:cNvSpPr>
          <p:nvPr/>
        </p:nvSpPr>
        <p:spPr bwMode="auto">
          <a:xfrm>
            <a:off x="0" y="-693738"/>
            <a:ext cx="19812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RQVGB8YGBgYGBcZFxoYFx4bGxwbGhgYHSYeGBokHRsaIi8gJScpLCwsGh4xNTAqNScrLCkBCQoKDgwOGg8PGiokHyQpKSwsKSwsLCwpLCosLCwsLCosLCwsLCwsLCksLCwsLCwpKSwpLCksKSwpLCwpKSwsLP/AABEIAMABBwMBIgACEQEDEQH/xAAaAAACAwEBAAAAAAAAAAAAAAADBAACBQEG/8QARBAAAQIEAwQFCQUGBwADAAAAAQIRAAMSIQQxQQUiUWETcYGR0QYVMlJTkqGx8BQjQpPBNGJyc7LSJDNUgqLh8RZDwv/EABoBAAIDAQEAAAAAAAAAAAAAAAABAgMEBQb/xAAqEQACAgEDBAICAgIDAAAAAAAAAQIRAwQhMRITQVEUIjJhBYGR8SNScf/aAAwDAQACEQMRAD8AcwoRLw0hXRSzVMCC6E+iVLdrZsLQnP8AKWVQqnCpEwIExlpkMELEspUWVdxMG6lyL9voNmbOX0MsAylJaoVJU9ySCz2N4MvYxLOnDlsnlkswaz5WAHVaKe/j9lHyMa8mJgNs4eZP6DoE1VTE1dHLCapZUadS9KX7rB43PsEr2Uv3EeEROySFVUyAr1hLNT31F9T3njDkrZs1QcLlt/CvS3GJrJGXDL8f/L+G4n5vleyl+4jwjvm+V7KX7iPCHU7Km33pVi3or8Y4vZU4NvyrlvRX49vZDcki3tT9Cfm+V7KX7iPCJ5vleyl+4jwh/wAzTvXle6v+6J5mnevK91f90U/Jxew7U/Qh5vleyl+4jwieb5XspfuI8If8zTvXle6v+6J5mnevK91f90HycXsO1P0Ieb5XspfuI8Inm+V7KX7iPCHZmyZwD1Si3JQ+aorL2TiT7O+T1Ansd/mIks+Nq0yLhJcinm+V7KX7iPCJ5vleyl+4jwjSl+T2JOZkj3y3xvHcR5Pz0hwqWrkErFu1UL5OK6sg9lZl/YJXspfuI8I75vleyl+4jwjvRzNVSh1hbHqL3gn2Wb60vuX4w+9D2UfJx+wPm+V7KX7iPCJ9gleyl+4jwgn2ebxltxZfjFhhJvGX3L8Yfeh7F8nH7AnASvZS/cR4R3zfK9lL9xHhBBhpp1l9y/GO/ZJvrS+5fjC7+P2HycfsF5vleyl+4jwieb5XspfuI8IL9km+tL7l+MT7LN9aX3L8YO/j9h8nH7A/YJXspfuI8I75vleyl+4jwggws3jL7l+Md+yTfWl9y/GDv4/YfJx+wXm+V7KX7iPCJ5vleyl+4jwgv2Wb60vuX4xPss31pfcvxg7+P2Hycf8A2Beb5XspfuI8Inm+V7KX7iPCC/ZJvrS+5fjE+yTfWl9y/GDv4/YfJx+wXm+V7KX7iPCJ5vleyl+4jwgv2Sb60vuX4xPsk31pfcvxg7+P2HycfsD5vleyl+4jwieb5XspfuI8IN9km+tL7l+MXl4KZquWP9iyPgYlHLCTpMfycfsx9v4GWMPMIlywWH4E+snlEh3HbKmzZakFUsVNelehB48okReaC8i+Ti9jmxf2eT/LT/SIchPYv7PJ/lp+QhyOc+WcmX5MkMYOYyTYsCbhtbm2eughd4aSFS5dk1EB2BYubnQ6k5X5GCM3Dg6f8ZF9bn4oiV1HdNib2cMHv1k9doOmW1ySTz8BGRNwuJLqRNVLcvSUhQSCXYbpfTuYM7wbByZ6ZxUuaVyqWSmliFOLlkAGwOuptdg8s5T8nbUkaOIxSUCpaglPE2Gpz6gYWG2ZLPWGcjI2KWJBtusCHdmeLY3BJnJoWgFLgsriMrDxFwIRX5OSQlIZRvqQSpTAFSioHeLB1BjZ3iiKjW422akvFoUQAoEkVDqZJfuUnvEFeMOdITIoNa6gk0synA6NLLUoXSGRcMWBu+Y8H5QFEpBxK0iYpNbJSWpKwgKN7AO54AKOhiXbvgXXXJuzJlLGxIyByvr2Q9NkBt4lgXUXZ24kfVo81g/KmR6RqVZJsHIqC1OQ7sEoJ5W1IjTR5QypqkpQSoVB1WoFJWWJe1pSiLZAcRCcJKkZpyTY4A3oIUk8GSx6xU3bYwbplD0k9qS7djAt1PCuM2gQQlIUztUACCWBYHLXXgeuMfzziVzD0ICkDdNaUhlZnJQLsQGOT3DggSjgnNWkJRbNGdsk5oIUk3Y2sbhi1w0IycEp1BgkPxBHZSfD5whiNo45CbyUrBS5CNFkO1IW6k1GnNhnlaH9nYqapUzpUJQhJZF7kXub7rBrEXd4148Ml+RWtFjcrkv68F/sRpcEnkWy5Fs4CH7tC3zEOTsWBZLE5akDut2PCoELNSexg10cMGlDn9FUm/z64tEiRQ3bOYSJEiQgJEiRIABYpRCbOLhyA5Ae5ELTJq2NLkUKLqsbZEML/B4dUW0fu/WKCadUq+B+ReJRexOMqE5s+YKmewVpzIBHV8oPInKKy4ISfRcBrFuu+d4L9oGgU/Ck/wDn/sQJUbu3K3x4xJv9Dc78BCYkUBeygP0PfFVS0jk+gLP2CIUQCxWYpmbMlvrugZdDsHTmz5QVaH+r2goCnQ/vK7/C4iRwLbNyNCA/e0dh3JAL7F/Z5P8ALT/SIcjP2V/kYcfuJPcnxIjQglyOX5MFiVkJJGdmbi9j2Z9kW6aarIqBSi4LJJWCoZBKgXASWcZxZYseqGk41CUKWpQZKXJcWSA5J4avEbpcHX/jXtKIpLmqfdqVdN1ZXJqHounqu0WTjJjhwpkk1sHG8pQFyxYBi7ZGDp23JLfepuAQ5YsoOk3yBFwToRxDjmeUEkFKRNTUpwHezPc8PRLZQrbf4nWpLyBlYubuJLkshyzDeL3YZtYjlo8ckqWpJNayoUbwDekplJYps2bXa14Yw22ZKlhCJgWVXcF7sTfmw4WsCzh3TMJy7zYfGBtrwJf+mNiAVlQIJBISgrSlQDLSDpqLnKHdmbMStKvukJHSH0kp00CWuLkaDOH0y1AOElv+R5tBZhMuSXFy4AGlRLOR15xGWS9kVzdIAqVJUFDoUmhTB0JYrNrfryi2J2DIVKUhSUpCk0KUGQpv4tLwohCkqQUJKghTzGZyVIWEjeUPR3NfxdcAw2IxhUsrlpFNIAZJNKgXWkVs7imktDcWuGUJ2PSsImXLCZd5ctQYu9qQDfW7ueZ4RxIBNQ4N9dULztpT5dJnpQJZeopIcXLC6smCb/vKyaAeeJKl+lQL2LgFrnkOLW6rgxq07lW5finWxpRRct7ixy4huYhI7Zw4I+8SCXZsrCprBsrt4h7y9qSptSELCyAygh1M9mcBgesxqr0aHJVuBmIpUxbecjXhkSH+PDri0LPUljZTWv2sCDYcuZjiqRluqGmRYZ/xW64x5H1M8pnkpTbiqGYkcSp8rxAqKSg7EiRIAJEiRIaTfAHKbxCsOzh+Gsdgbsu/C3ff9IXIzpSQSRrmPDnFUzFcAeVwe4/+RFYpIzOdtWfryi6ZwJYEP8e7OJb+UBxwqxHYcx2frAykgjetkCw7j3Z2gq5YOfZxHVwhPGzFJu9hc5sQdSHHC9+HVDhu6QDfSNZVj8D+nZFTISNLDna3HjC+IWyRSbG47NOrIwxLXYPqLHQ9mh5Q3GlYHfs4zAZ82cP1tHYqHS4AJGjEW5XI+jHYjb9iEdmqbDyDrQgd4HhBUbTBD08LAg5ue8AExXY4CsPJHBCT/wARDRwiSQ4BYMHuGHIxJ1e5a3G3ZVOMBVSx9JuRs7/pB5OErdRFQDhjqDZQfq+LdcCRhUhmHolxnmzfKNLZkkEUhRCh2gjtvZ+P6xCUlFOjXo+33RTzbh3J6IVEUncU7OCzNk4EWlbDkvWZSQWpD3ZJuxvcnM92kPYt5bVEFywZJJsHNquA4xUTU3+8ypNkH8bAZnmH4OIquXg7vXEHIwUuUgpQkJS5UQHFzcmNORgUhKXSCWuSHL9vOEhPli5K1ZMGsqoqAYBnG4o3OkNedEuzLG7U5SwpGZL5Nl1xCXU/ZXOSfA5EIhLzvLZ3N0FeRdhY9RDG3Iw4pTC8VdLRWZ+Fm0qnBnPS2A5oQewDjCGJViallCpQCm3lKJSlgoUtRe5Cne7MQHhrZyVGqZS9SlZlnuwIDZUpQM/wnjB8XLFCq2dSSAM2cMyXz5n9I1S2nVEIptHmp2HxR9HEBUxWpBoSk1XSKAHui1xa72cQ2DiFKlqmLlkpG8WqIIciglLgA08DdTk2gsvyX36jOmOEsALAHVSQ+7mQ13e5Nog8nkpCKsTMZKiSStqg43CSrIM3G3F36UUoqkaoY65HEeTsmkBctKzqSMyUhBIAsHSAOwR3AYaTLCjJSiWkkBSkkXosAzlm+hwRVsX7pvtC1fiJCvTHpM7vcJLtneJiUzOmCMKyUoczKmzqQAU1PklC0gWYLBFqTE0WN14NOfJSsMAesJYC93cMdebwlPrls5txNw3I55cS8SUvGvvCSzaA571vTyyHx5Da2IF9DXPCUqJUdCAh3RqcksTzeM+aUYK6Meq0+PIrezMxiLEMeHX+kcCnFjGoJslSSS1CiChgp2ULFLBw9KjbgYz8ThU1tLUSSLZg5OAXDEkZA3jGnbOTl0ko7x3KNHCPr/2ASsS4DMp3IIIAIFuwvaCdIfVPek/rFi6kY2mtghEQCB9ITkk9th+sdqVwT7x/tiLTEWP19awKbPQLKKcwLtmXYX1LFosVK9XtBB+bfKEvN1QNYUskMXWQDZScnN6VEO73iS3W40l5GJxQsAVgcGUH4W7iO/nA1YBX4ZhHXfgNeQhVPk/IBcSluDV6Ss3Bf0m0H0Y0yVEOEkDjZ+wOz98Tj1cRJrG5fgmwEqXNGag1+fULl/jBCQrTRlJ1Y52PVBUSVJQ5B5AuVXNh/wBmOLS4BGYy/UcvrhClae454p46clViKVAgod2Nu2zdxftg+GBKBa4LsQ2v0OyIotozkK7UkVA/Pvi+HxDqUk5pz/8ACPGJSba2RUGSt4kUR6Suz5Z/p2RIoYCuyB/hpP8ALSfgIdChCmxv2eU/s0/0g/IiHCInL8mmSl+TIY6lRFwSDxForTEJA5RAirT2NLA/elpm9RcOB+IKTe0HXsVBJJKnJJU5cF1BTUmwDpGXCFMDg11JUxCXDl8wH0e/DtjZVMAt8gT8opk2n9TuadycF1GfP2WAkspQ9FIyLJBVusQxDLIY8Bwi52OmkJdTBFGeYqCjcZOzW0Nmhs3LaBn68wP1gkRc5VRoMXH4KWlKx94olJISCVKAcn0i5AJJF+J7GJ0tRDzSCNJaMicw6j6XwHKLYMkomKNyVLD8QlSkpbgAB8+MLbamTEMpCCt6QGZhcO75ODY5OA/PRDeSi3/Yorqe/A6naAbIvwAf4lhCxUSSo5n4DQfXOMKbtXEipX2fdSklnU6mfItZ7Fms5BYhoZTtSYFJrklKb1KLkDIJAADlSlEinMW4tGuGCMHaNcYxjuP4qeEJKiCWYMGclRCQzkDMjWPKKkoM3dUpJClLUhQAZcyYoE7swL4As6SQC9y+ltjakxiJchU6WQC6SpN3qBSpOY9AuCGvd7QESlqASmQpFY3lGbNpABJdV7rckgqBLkHhF6Q5OxdWzZAmFHSqC1KUilLbpUyUMHslAmrA5TDG9gsKUS0oqKlS92pWZHPrBHcOFxYhcmTKC5qgEyyFFRUogKJTvEqJOYGb9sBVtyUq4V0agHNYUlQFhvJY2cgX1Nrw0GyNJeKCQSvdADu7hhz8QISn7VlKlqKFk1JB3QpQIWSEFgC6SciOIL3EWG0Zax0cwp+8PRtchRUDuszgs7gszHgWzkS0JFcuSAAd6p6yipBDMTZNOWlIDC8JxT5QNp7BxtLDkgdKHPRsKVLTkoWKCDczHbQ8ofOLw6gpQmhS1pSAUJWopBSA6Uhy5BtqL84wcUZQJbDGaUBgaVgqANICS+8SlIPMEORcHk+dJSkE4KZnbo3sCWsRSQLAkMAB1kRTLBfDKO2ae0VyJKel6V0OLiXUrfUBYpYM8tV2yJ5RpnZC7UlJByJcW5hvrlCuzzLlSzNCAhK0hakrCt0ekN29GZNIGZOsPo8ppNgtaUnmUjIt6JNQuwuMy0ZckMi4VlGXSxl+SE14KYASUFhzTpwvCeKxFBAIBJLWOWZvbl8Y3Z20Za5aqS+YtdlDQkOBfnGUmlamCt5yoMSks6sikuPSI4HOJYoOSbktymOhxcC4xAtcVEp3T+8Acw4s7dkXQskgN6SQsNeytDaxtBpsgpR92lOaSBvKyYA2Z9OMKpwqxdZTLGjKUVADQOSQ3IiLI4G+VsTnocTdUOplJTeY3UWP/p+rxTFbRDEBJUGzDMHH/Y8YqMECXKSSfWUA7HgH1hxElrlgBcACz8TxPiY1xjGHBtx4+3HpiqOy3UnUaagtxD3EUkbOBUzkpHpZcC1wB3Q5KkCkKWHBySNX48TyyhnDyUAkpDOzi4+EYM+dNNJFeXons1Z5TEoCVlJLgKpB1NmfuJ7URwPWFM2hLhnyyz6o1dvp3SBl0o94y1k/oesmM+agFJVxHzZy3FvlDjO42cDUY1jnSLrll3BZ7HsyaJA56wpJCS55OdeMSIpMzjWzMGk4aQoqKfuZYNnvSALZvpaDnZ6rMpJB60/C8V2PMSrCyQsFujQbO3oj1bgw1JwEt6kG4yu4TwbgBm0dTt4cm5pyYpRf2QqcBM9UHqUP1juFlqCwSlQbkeBbL6tdoaVImJHpFRPBrAAs1TjPM5xVO0VpIC5Zc6pcjIu5IAF+evWyejg+CuP1fUhpKgHJSt+TD4JVBET2/AQ/AhXxd4DiEGZJUEmkrQQCdCoFjrk8Y+G2NiEKSkTR0YVvF1dIsFTlSt2npCGSSOFmFhW9Dj/ZsjqpV4NoYhQqpTmXDlPxYwTDY4FkqIEzUdXD49x4GMRWzMSpKkqmpYksQVOAQnN03uFMMhVyYsyMAqWVzPTXUVJubgCkVOwK6XFWed7mK8uhi4/TknDU7/Zl8ZtQSZ5qDSqHUQH3zUQWF3ZJ0vYuGvSdt2QxSpbB3slRoLFTFgwO6pk5lwwLwNG1EDdI++UoVVpFi3B8gh25dcdaWEl0ydSVEA+kAFG51DDMDIRk7L9HQgnJWhVflFISWMx3JY0LDga5ZC79R0eLStpyZqujqrJJBTSaQQCWU4Y2B4uziCTMLJWp1JkqUA43EWDm98nJN4JLw8oKUpKZYWPSICQoPxIuLRti9lZsj1eRgqHEWiuZfQdz8eqJMWAxPULX42+MUnXKRobnqF+52tziSG2U6ELLrDixQC7WLgkcbA3hU+TuHSlSUykprTQWfJ6h1AG/ZDmOS8pYGdJbr0jPxODmFwHIJmKZ73JAGeRDHkQeMPki9hs7FlVBRTvJyzsb367m+cGXIt6wGir9ysweuEVYZd6ElILgJJG7VSCbEsMywfLnBkYxMpFMxSUlIs6s03pLm5sD7phWNV6GETFD0gW0I3rc216ngOLxagAQkt1EqPUkZHr7oucXLqCTNTUchUBw0B5jreCIUkkhKnIZwFPY5PfIw7VhTaox8VOUpISAejWWUFAMRkUpGdxo4zzDReRs6WtZmdAywKXClISRwCXA0GkbYTEhuSfgShXLM2Th5ciWpIQpCC5N3vSxbeLbo+EJzcUki7sCwLXB7Ce8Wu0a+NlhUtYOVJ+XzjEXgwlSqnIdnFqXCXslsmAfVsopyJNWc/8AkElFN/5GMHjpYQAtLlyPRfJrDVgSwaOYyalYoSyEn/MdIdgQR15ceGUZWLx8qVQkn7wiwJKQKlj0lMaSCeGnVHcLtRKGUtCwFKBU4e4sSyRuhLXtBGTZVh1GSdRS2ND/AONyt1Ymr3ajYpIJWSSWAzLtbMACLYHY+/LUJpKXUFBytyQt72ALKY2PoovaO7O2wJ8yW0tSSpLsbMXFIWWYKYVBL5KSdYcOwZlby5hk2snMAim5vyZuDcBBlnGKps6MpJLY35SLuc9OQ4RTEKNW6WJDks4CUue13aMWbsvFCWCMSRNISnJ0uKjl1kOWySRGgnZ8zogkrBWJYTVcVEMSS5JDkcY5dJb2Zm9tjJxc6uknKpx2vc8z/wBQNCyEjilgrx58erug2Pwa0sk0irUEnLsF+3hAcQgM7B8hxc5N2xoVUjhZevq+/IRC3uC8SApBSS1yPiDlfk3cwiQnEpHNg/ssj+Uj+kQ8XBcZj4jh9awlsEf4WR/KR/SIdIJsMz8OcQj1dz6c2euydPbfXwNSpoUHD8LhsovFZcsAMPr/ALi0eiV1ueXlV7cEiPHIkMideJHI7ABh7R2JhlqUFllrdRddyA9wknJgRYCwjNneTsiYSU53ulRYFQYguGSGIcdVnaN/aGxZc4krBuALFrCrTI+kc4x//hklEsoJWtKhSok3ZikWyApLOA+vCmnJHykdLSZUn0uRTDeT2GUZikuqpwq9nIIJyu4JvcHnBZexkShRLWUoUCFJJqKgU0hidWfvfSNOWhKEhmA7A/O2ZMKbVrSgFAVUokJIAcVhgS445OODxQk2dbJkjCl5YrL8mECneUKRpTnSUuC1lF3JHpMHygOJ2GJbTEElSJgWA6UgghKSALAJDEhLi1Q1iDC4xmBTYFnUS5YM4HNyb8BxjQ2XLWmWnpkp6W9RSARmWYgZM2d+PGAns/Ab7WkgORk5AL82fhzgSseAWBuetSrP2fP4xlnaEhKiFzFICFEGoFndadHYbhueIh6VtXDgllkM71JUDuglTkpdwBcaW4w/qhXJlkKXMSoKUpBORAZ2zawUztkQSDmIBN8n0TWMwVEUsStZJZi9QIa7lmzexeHpGPCzupUzBSVEEA1AEZhxY/Aw1LSwAiLZNRMlPkxIrC6CFBvxKawKWN7hjD+D2eiVVQGqIJuTkKRmTkAA3KMqfLxE0rXJX0ZyCZgURYJ0LpuXdkvmHiJw+MCA81AVUxsCySRcGjOl89Tc6QmrBNLwExWBm1zCml1ndUVKqCWSKKWYJBBOersCSY5h8NiUAEqQbuoOQlyd4XQ4B46XDajYmaHT9CPFo68MKRgYrDYpCVLEwKIAJBUSmzlTJpsC/cNYdDFKTxcFjUk0lgUn8SWdjqGMMYxCgjIkLBYIzFnF+ZYWyeAzSSz1qU5s1N1fvaJHVnEpYZSjSOXqdRinCUL/ANiZkp3SQHSqkKZyE/NtOyHFyyCAS6cxZg9wc724c+yGsOtCE1Jlqc7rHqcnhfX6EG2mCZQJFwQojNrMe54i9O443fJyoyaVRZzZ+90fIVH/AG2+bd0PgsoqOTseQzBHK4fvhCbhVoEooBcVFQSWBKmsTZ2ckfwxSVImS0pJrUGJULkqWk0oDv8AiqFv3Rzjlzksjv8Ao7jk5cmpNO+jhvHtbwJ7ovNuQMnuW4BvH4Rg4fBT00vXUipXplSS6UinesD6XU4u0CkLXvJBWTVKqzJBTQCH1qVUD/AsZ2iPa9Ows2sRhEqUEl2pJzLuCm7nWMCZxFwCSOJFx3teGVypypiEqdNZr9JRpcKcEJKSkAMGfN+cMp2UTKRkFhwp7OHNybngRyOcNfWrZk1OHuK48mcr1g2XfrpEji8OsJdIJqDhgS1/g4b6tEi1UZFpZL8k/wChjYf7NhxqZaB/xD/B4KnFJSorddCUEuQd4Jzp9YXfxGXPJ/DE4bDlwAJaCAAXskakw15qDMVKKWISLMkHhZzk13tHR0+DptyW9mnU6lSdRe1UEmbTQmpyd0JJYE+nk3HKLDHoqKXLhQTlqoVC+obWAeZ0PcqPKoj1muGNgsjPJotK2UkFJdRKVVZ5skJY2uGAPXGzcwPoHY5HY5DKyRIkSACs6cEJUpVgkEnqAcwph9tyVgkLSKSxCiAQzcT+8m448YanSQtJSclAg9RDGEhsGU7sSSoKLk3Un0VHiQAw5QiSryEl46RWwVLqapwU3F3Y9heOYnGIVSkLSajoRdhV4dkUXsGUXspiAkgKIBCQAm3EMGhDEeT4lGuUWpTSASzb5XU7EqAJDptZIDiIyWzNGFx7kW35GcZLKgzFgf3S9vVPXxhc4uYmzBfEZKbqN/gc8y0d2p0ijQgEAkErDikBTqFil3Ab0knes92SmYTFLBCZsthuitIJzLqUKbLakDMWJu8ZUz0T34G+klTHSpCVHVK0Cpy54G7lXA3MFk4CSgUplJYgWpB9Hi75f9xeXJZnJBa5tcjNiXI1s8ECVOQCOsh1N8B2/RHQlZJihSzNZhZhyA4aQeFiFEEBQV12I0d0jJ+WmcFlTXfiM2v3RFk099y0tDavGNiBjKGRRUWcqKSx/FSLCk2YG4u+ka4mP6Omb/8AR+MWC+ws55dfce6ANmYM5eMAUWlIAIKTZiHDhQcl9BSLv1Rq4PZ6gGddy7rDM7WbP5ByeqNDDSfxHsB07OMMRohj8s42o1tNxx/5E5+z6ggBRSEZMSNGBsRlA5mzVFIHSFwSXIc7xBtexADdpyjQiRecuzOOzVsAJqtHJJduTa+JhjCYUoBBWVZZ8oZjkAAZalIUc1Ia2W7la5vy7eUNLTWndOd0nmLg9/6wGYioEcRCisaZKUpYE1G4BAYuQGSDvG4HEgxx9ZplGpwR09Nmc/rI0Ez3SlQFiz8n+ecZW29jJWoLSeimEFNaEjpLsc7EndYB9TCeE8piUJlnDzaqQDlSFMAd4s4BOYFrOzwHaPlY8pM1EmYplqSUsbK6OpJUUghLLKUkE23jekiMcISUjW3sAxGFmMojErrAoD1gGwT+BRAuKne54CB7Rw8+YZhM5kKIITeyQFbpFk65gA2d3aBSdpqmVIloIUhhvhgc7i+W7ft6jpr/AF+vlF+6o5WTVZL22HZGJcMEksA90cP4okK7NIBWrm1hc3Lddh8DwjkUSjT2O3hzOcFJ7Gh5On/CYf8Ako/pEPwh5Pfskj+Uj+kRoR6NHnJcs5EiRIZEkSJAsXOKUkpDqNkjmbB+Wp5AwDCx2MnzjMYGl7JSzNvlJJsbgO3LOKK2pMA0cIDhmdTKcsbgWHxvDoDYjsY/nKaASU5GpqSD0YT3FT3+DRrS3pD5sH69YQGRifKaWgzqkqHQ2NvSZJVu8QwZ+NrsYErytkOlCq0qWPRIGqamcFvRL20PG0bOImoQmpZCUjUkAZ2v1xULlqYuk0mxdJYgF76EAn4wiaceaMPC7alruCd2kLJYB1pcDN6hqG4jq0Sn8Sdcxoe3jFJuHR6CmIFwOV79zg8bxST0av8ALVcapvY9dimxy1HKMT2Z6eElKKaC9NkCkhy1w4frDiKYhKgAUAu+jG3IKIDuBqLOdAD2ZLeyi/AB09puTAZuMKDTcmmpibs7ZjO5yhpXwNyXkRmeTQJlqrUkgutlKLjfVSknIdIpJs3oC1zAMVsWXLoUZi2JLAAUFRJWAEiwclwOKUnS+gmuY5pTfJwWDZ5/NothtlFwr0nsTYpBBspIIezdTkkC6iWo+iqeWMFctjz+z5GHpWkYglSwCzJsCxF2ulkuAcn4xp7ExOFlOo4lMwskF8xSVAFRZ1F1G5sA2WuvhvJuQgg0AlORIyDM3MNxf5Qx5nksR0UtjmKE367RfGFbnJz6vr+seDmF2xKmKpSt1FyAQQSEliQ4yhyF5WzpaSCmWgEOxCQCHd2I4ue+GFFotMDrwK7SC6NxQS1ySW0LXY6t3a5RTAFRO8sKb1cnUSeGgLNCydplYIKLBjZVx+Jxa9IHU9uUcw20AgWlkEl1Zkjmos7uwY8eUOhGxGftbaK5Rl0y6wol2dwBTkALm57oeQtwDxi0IEedPlcW/Zp/VTq5GeTWd3yBNrO3g9uVKdctUrQV/idmHfrkwUY1xCWMw5N6UqDgjJwQGGdrEk88ozaiLljaSs04JRU03sc84IkP0s0AKWEuo/jWBYDRy9ucGxFJTNQLE8AA5UE5cbkO/GA4rZyJ1IWjdSXFQBJLu7FwL3fPPKMbankoVS1BM1SQAsgVLuFCmkqd2TLAAbUOb3jBHSSkup7Gx6iF9IxjJKpZ3rsHtqMnHDLLlAJw09az8jm31rANtbCnBh0wKlKICzVWhAUcg7FRQQ53bpdy7RleYJiZiVJWlO8hkJKyhklKl2Uc1UuDozXck1wp+Tn58UYTaTN9KdBZr2seDOMgL5cTEiF3Lcv1iQtyruzWyZp+T37JI/lI/pEPwh5PfsmH/lI/pEPx3EN8skSJEhkSR2ORIBg8SDSaSQeIue7WM374uBUCbAuWDhypzYs5Zw7gPxjWiQAUw5NCarKYP1tfLnBI5EgAFicMFpYki4IKSxBSQoZg6iM2b5KSFFJKSKS4ANrEquDmLtfS0bELbSC+iX0fptuszv2kCENN+GY+I8i8OwKQoFKisMqzlnDFxSacsnJhqRhky0ASwAGSAbOWASlzqWa8LSlY2oBk0so1HoyXDlAYK19Em+Vmd4zkYjFqCQhAZM0JV6KWSmh2qLkAlTFnIFw8Z8q4Z2NDN04t2eipYW+uuKJQ7Fw/8PB+fMxmLXi7slByYGkcasjkDS1waST6VofwmJqq3VJZR9IM73eKdzqbN0GrPA94hvCDcT/CPlC4EY42XNn7wWqWGCWNQqCJnSpUwZrkJLWICg5DRdh5Zzf5GFxVvyeljkYeH2RiHSVz6qS9it6XSadHyIc3u2UG2TgMQhZM2dWliAHUb24/7uOYFmvoOM4r2a0SJEhkDrxyOwL7ShnqDZ5jKAYSJFOnT6w7xpnFkLByILcCDAB146IBLnPMUAQyQH41Z9zNB4Aaoysb5SyZSlpWSCjOwOiTYAvktN2brNo4vygkqrSCokFaCAm7oqCjdhSySoKJAIa9xDkzZctSqlIBJL3ch6aXpJpemzs7QJew5OfRpcABw4LAqIZQLi61+8rjEWiacTCxvlBLmLNFUxWRCA9KgCQHsACBUOPaHXRtVExX3aiqi5LMBY2J5gEtwvwjYnbAw4CgJKbJNDWIcJSQkpIIBDW5HiYQPk9KnbjdHUkiqXuqAd7EaOezRs45Sglk6EXZoxbUvYwg8bfX13x2K9ClDpd6d11M7J483eJFM1TqjG1TNTye/ZJH8pH9IjQjM2LPSjByFKLASpd+tKRpzMM+c5fFXuTP7Y7llri23SGYkLec5fFX5cz+2Oec5fFXuTP7YLQdEvQ1EhbznL4q9yZ/bBJGKSt6S7Z2IIfKxAMFicWuUFisyaEs+r/APForMlBQYgHrAPzhiFkbTSQCHLtwzNgM8/hE86IcgOWzytlz4luwwDo5jkGgkpIvRmWvk9Lv2xUyZmpRbUUuCzZkWD3458oYDSNpAkABRJ5ZdfeD1EQTE4ihClMTSMtf1ikjDlzWAWLpsLdXDTug9N/r64wmBiTvKxCZgQUKKjmU3QxBLpWWBTlcsA78YnnlC5igAoBKQVEsADUUAWLk2+KOMMTtrrTW8paqSwSlKqrO1yKVVMCGOrFoXn7XWvdVhlqQoKuCpqUgF3KQQo3ptctdMVyVqjVgm8clJIamKSlBW7JCSokeqA7td7QhM27LSQFlSVFQSA1RdQcB0OkuA9v0MM9Gicmk36NTWcB02BHJjZstC4eFdrT5ckIplBa3ACUI3qanVTSLEAKIFnI64y/o9DdrqQOZ5USAhSjMNKSASUKfeALhhdgrk0ah8opCWFRFhahdgSQMk8Qof7F+qY86cepQo+xqKlJTWyEmWSQHAJRchyGOl7ZRrJ2okqQBhVUrmUBVFmSUgLUmkUpsGOjJ6ovx7HI1zU2v0b8SJEi85RIkSJABCLRk4qQEkJTJKg9mKsmv2XIjWgGLkqVTSqlnfut1wIaMxMsM/QK3t4uVPYHlY2+IzeNLA4dKEClJS4yLkjMtfrMAXhJrkiYOTjr5dXdDmHSQkBWbXhtgwWGlEKWTqr4ABvrjDAgC53Ry6ll2FyAznkOJMA88I4Hjplxubix90wkhttux+OExn+fJfEs+dsnZ8+Bq6oNhtopWQACCQ924AnucA8zBQqJ0W+LNUKVZE5Wz4N13EBwEgdItSTuJJSO1iR1DKKY+cQQkEup+xgAb6G/XvGG9npAlp5io9t/rqjEodWdv0i+U10KIwUDhEiRI2FBj4ENgsPyEj4KlxtInz6l7iCkKISVLUklLDQIVq93jB2VjJKsJJSqchJ6OXlMQFApCSMzmCNYb+3I/1p/Mkf2xBxs24sqhafsydvbs1VaVgkhZ6OeKXUkoyVLewD8sxZKmLhMQenS3SBaluAqcugVhU2m8lqWJS3UOcaP25H+tP5kn+2Ofbkf60/mSf7Yj0Mu+TH9mnip+ICFFMuXVSafvVG7Wt0V76QF/8RN/hl//ALhP7cj/AFp/Mkf2x2RjJKSpRxCFKUzlUyW7DIWYNc98OMaZTlzKcaVmhHYV86yfbSvzEeMTzrJ9tK/MR4xYY6Z2dgUqU5fJoArYyNKh29nyLQbzrJ9tK/MR4xPOsn20r8xHjDsKfoZhTaGLWimlFYJIOb5WZgRnxi3nWT7aV+Yjxjh2rJ9tK/MR4wBT9GafKZlJT0E11WyZL558Gu/MCOo8pLLUZM0JS/4TUWSFAUtmSSnkQB1aPnaT7aX+YjxiedpPtpf5iPGES29Gfh9oAqVUgyqiCKmFSlDiLE2D9YvDakOQwBVdn043zEdnYzDLaqZJUxcOtBY8Re0dlY7DpuJst+JmJJ7yYpeK5WdGGuccXSlv4CCSpKVOQQxLM1+8uIKnDiUkM9Orkln1c6cucK4raMlSCOmltZ/vEZOH14QXFbWkkBPTSt4sfvEZMSdeTdsY9VkljyR6SvDDuRk58hMXiaEuxN2sw7STYDnCa9uJCqaTpql7h8gbjmLRFY6SoUqnSwUmxTNSDbIgg2cG464qF4WkpE2WASD/AJqc05ax0Iy6laMnSo7SQ8jEglIY7yahllu2694QAbVTaymK6Hs2RIVn6Fs4CvEYc0/fpFIpFM1ItaxvfIRSWcIkghcoMGtMQxspNw97KV3xIikhiVtVKiAAXIe5Fk3JUeQbvMMYTEiYmoAjkc/ohj2xnj7LTT0stmA/zUuwBGb8CQeLwaRi8Mh6JkpL3IC0APlk9oAaVbI0I5C3nWT7aV+YjxiedZPtpX5iPGGRpjJ5wDFSiQKQHcaJsO0QJe05B/8Aul9kxD97xYbXkEf50r8xHjBYUweElzKhWBS13peqxGT2ADZ/pDwSPrnC3nWT7aV+YjxiedZPtpX5iPGCwpmftA/eKfQBupn+bwxs7FlRpU3o2YEZMDrzHximMnyFuROlVNbfRo9nd2MZatqS0EHpJboILdIjKz63s8YJdWPJ1eGFM9REhUbXkHKdK/MR4xI3hTP/2Q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8872" y="15240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accent2"/>
                </a:solidFill>
              </a:rPr>
              <a:t>POLITICAL MAP</a:t>
            </a:r>
            <a:endParaRPr lang="en-US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0198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A50021"/>
                </a:solidFill>
                <a:latin typeface="Georgia" pitchFamily="18" charset="0"/>
              </a:rPr>
              <a:t>Let’s </a:t>
            </a:r>
            <a:br>
              <a:rPr lang="en-US" sz="720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en-US" sz="7200" smtClean="0">
                <a:solidFill>
                  <a:srgbClr val="A50021"/>
                </a:solidFill>
                <a:latin typeface="Georgia" pitchFamily="18" charset="0"/>
              </a:rPr>
              <a:t>now look at the same hill, but the way we might see it from an airplane!</a:t>
            </a:r>
          </a:p>
        </p:txBody>
      </p:sp>
    </p:spTree>
    <p:extLst>
      <p:ext uri="{BB962C8B-B14F-4D97-AF65-F5344CB8AC3E}">
        <p14:creationId xmlns:p14="http://schemas.microsoft.com/office/powerpoint/2010/main" val="12399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Each color change represents a 50 meter increase.</a:t>
            </a:r>
          </a:p>
        </p:txBody>
      </p:sp>
    </p:spTree>
    <p:extLst>
      <p:ext uri="{BB962C8B-B14F-4D97-AF65-F5344CB8AC3E}">
        <p14:creationId xmlns:p14="http://schemas.microsoft.com/office/powerpoint/2010/main" val="5023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Now, let’s try the same hike! Our elevation is 0 meters.</a:t>
            </a:r>
          </a:p>
        </p:txBody>
      </p:sp>
      <p:pic>
        <p:nvPicPr>
          <p:cNvPr id="16388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910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Now what is our elevation?</a:t>
            </a:r>
          </a:p>
        </p:txBody>
      </p:sp>
      <p:pic>
        <p:nvPicPr>
          <p:cNvPr id="45060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910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1.6185E-6 L -0.25 -0.23307 " pathEditMode="relative" ptsTypes="AA">
                                      <p:cBhvr>
                                        <p:cTn id="6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90600" y="0"/>
            <a:ext cx="7239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If you said more than 150 meters, but less than 200 meters your right!</a:t>
            </a:r>
          </a:p>
        </p:txBody>
      </p:sp>
      <p:pic>
        <p:nvPicPr>
          <p:cNvPr id="18436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Let’s go a little higher.</a:t>
            </a:r>
          </a:p>
        </p:txBody>
      </p:sp>
      <p:pic>
        <p:nvPicPr>
          <p:cNvPr id="47108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7341E-6 C -0.03889 -0.00231 -0.07761 -0.00439 -0.09376 0.00833 C -0.1099 0.02104 -0.10383 0.05272 -0.09688 0.07607 C -0.08994 0.09942 -0.05938 0.13665 -0.05244 0.14798 " pathEditMode="relative" ptsTypes="aaaA">
                                      <p:cBhvr>
                                        <p:cTn id="11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Think you know our elevation now?</a:t>
            </a:r>
          </a:p>
        </p:txBody>
      </p:sp>
      <p:pic>
        <p:nvPicPr>
          <p:cNvPr id="20484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4343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More than 300meters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But less than 350meters</a:t>
            </a:r>
          </a:p>
        </p:txBody>
      </p:sp>
    </p:spTree>
    <p:extLst>
      <p:ext uri="{BB962C8B-B14F-4D97-AF65-F5344CB8AC3E}">
        <p14:creationId xmlns:p14="http://schemas.microsoft.com/office/powerpoint/2010/main" val="3081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8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A50021"/>
                </a:solidFill>
                <a:latin typeface="Georgia" pitchFamily="18" charset="0"/>
              </a:rPr>
              <a:t>If we were standing on the peak, what would be our elevation?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More than 350 meters,       less than 400 meters</a:t>
            </a:r>
          </a:p>
        </p:txBody>
      </p:sp>
      <p:pic>
        <p:nvPicPr>
          <p:cNvPr id="4096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86200"/>
            <a:ext cx="5562600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38065737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Let’s head down hill.</a:t>
            </a:r>
          </a:p>
        </p:txBody>
      </p:sp>
      <p:pic>
        <p:nvPicPr>
          <p:cNvPr id="51204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62428E-7 C -0.00122 -0.06589 -0.00243 -0.13156 -0.03663 -0.12485 C -0.07083 -0.11815 -0.15712 0.01457 -0.20486 0.04023 C -0.25261 0.0659 -0.30417 0.03075 -0.32379 0.0296 " pathEditMode="relative" ptsTypes="aaaA">
                                      <p:cBhvr>
                                        <p:cTn id="11" dur="5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Know our elevation?</a:t>
            </a:r>
          </a:p>
        </p:txBody>
      </p:sp>
      <p:pic>
        <p:nvPicPr>
          <p:cNvPr id="22532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BRADD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2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dia physical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71"/>
            <a:ext cx="7467600" cy="69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PHYSICAL MAP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28600" y="1570038"/>
          <a:ext cx="86868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Bitmap Image" r:id="rId3" imgW="5982535" imgH="3514286" progId="Paint.Picture">
                  <p:embed/>
                </p:oleObj>
              </mc:Choice>
              <mc:Fallback>
                <p:oleObj name="Bitmap Image" r:id="rId3" imgW="598253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0038"/>
                        <a:ext cx="8686800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90600" y="0"/>
            <a:ext cx="7239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More than 100 meters,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/>
              <a:t> less than 150 meters</a:t>
            </a:r>
          </a:p>
        </p:txBody>
      </p:sp>
      <p:pic>
        <p:nvPicPr>
          <p:cNvPr id="23556" name="Picture 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533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5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7467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Georgia"/>
              </a:rPr>
              <a:t>I think you got it!</a:t>
            </a:r>
          </a:p>
        </p:txBody>
      </p:sp>
    </p:spTree>
    <p:extLst>
      <p:ext uri="{BB962C8B-B14F-4D97-AF65-F5344CB8AC3E}">
        <p14:creationId xmlns:p14="http://schemas.microsoft.com/office/powerpoint/2010/main" val="42561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  <a:latin typeface="Georgia" pitchFamily="18" charset="0"/>
              </a:rPr>
              <a:t>Let’s see what you know.</a:t>
            </a:r>
          </a:p>
        </p:txBody>
      </p:sp>
      <p:graphicFrame>
        <p:nvGraphicFramePr>
          <p:cNvPr id="2457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Line 8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4594" name="Text Box 24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4595" name="Text Box 25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4596" name="Freeform 26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Freeform 27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Freeform 28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Freeform 29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Freeform 30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latin typeface="Georgia" pitchFamily="18" charset="0"/>
              </a:rPr>
              <a:t> Grab a piece of paper and write your answers to the following questions.</a:t>
            </a:r>
          </a:p>
          <a:p>
            <a:pPr eaLnBrk="1" hangingPunct="1"/>
            <a:endParaRPr lang="en-US" sz="3600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5400" smtClean="0">
                <a:solidFill>
                  <a:srgbClr val="A50021"/>
                </a:solidFill>
                <a:latin typeface="Georgia" pitchFamily="18" charset="0"/>
              </a:rPr>
              <a:t> Ready?</a:t>
            </a: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60198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32647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800000"/>
                </a:solidFill>
                <a:latin typeface="Georgia" pitchFamily="18" charset="0"/>
              </a:rPr>
              <a:t>1. Could the elevation at the peak (B) be 1410 meters?</a:t>
            </a:r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148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800000"/>
                </a:solidFill>
                <a:latin typeface="Georgia" pitchFamily="18" charset="0"/>
              </a:rPr>
              <a:t>2. What is the elevation at </a:t>
            </a:r>
            <a:br>
              <a:rPr lang="en-US" sz="400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en-US" sz="4000" smtClean="0">
                <a:solidFill>
                  <a:srgbClr val="800000"/>
                </a:solidFill>
                <a:latin typeface="Georgia" pitchFamily="18" charset="0"/>
              </a:rPr>
              <a:t>(E)?</a:t>
            </a:r>
          </a:p>
        </p:txBody>
      </p:sp>
      <p:graphicFrame>
        <p:nvGraphicFramePr>
          <p:cNvPr id="266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800000"/>
                </a:solidFill>
                <a:latin typeface="Georgia" pitchFamily="18" charset="0"/>
              </a:rPr>
              <a:t>3.What is the elevation difference between (A) and (B)?</a:t>
            </a:r>
          </a:p>
        </p:txBody>
      </p:sp>
      <p:graphicFrame>
        <p:nvGraphicFramePr>
          <p:cNvPr id="276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800000"/>
                </a:solidFill>
                <a:latin typeface="Georgia" pitchFamily="18" charset="0"/>
              </a:rPr>
              <a:t>4. Could the elevation at (F) be 417 meters?</a:t>
            </a:r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752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800000"/>
                </a:solidFill>
                <a:latin typeface="Georgia" pitchFamily="18" charset="0"/>
              </a:rPr>
              <a:t>5. If you walked a straight line from (D) to (C) would you walk over a ridge or down a valley?</a:t>
            </a:r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889125" y="345122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5026" name="Picture 34" descr="j03180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810000"/>
            <a:ext cx="600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0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76E-6 L 0.08333 -0.13318 " pathEditMode="relative" ptsTypes="AA">
                                      <p:cBhvr>
                                        <p:cTn id="6" dur="5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752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800000"/>
                </a:solidFill>
                <a:latin typeface="Georgia" pitchFamily="18" charset="0"/>
              </a:rPr>
              <a:t>6.Just looking at the map, would it be easier to head down from the peak going East, or going North?</a:t>
            </a:r>
          </a:p>
        </p:txBody>
      </p:sp>
      <p:graphicFrame>
        <p:nvGraphicFramePr>
          <p:cNvPr id="307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756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Bitmap Image" r:id="rId3" imgW="4390476" imgH="2905531" progId="Paint.Picture">
                  <p:embed/>
                </p:oleObj>
              </mc:Choice>
              <mc:Fallback>
                <p:oleObj name="Bitmap Image" r:id="rId3" imgW="4390476" imgH="2905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756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1066800" y="2133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1143000" y="6477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066800" y="21336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78486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 rot="1146779">
            <a:off x="2209800" y="5486400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400m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800m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08525" y="47101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1000m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22725" y="4267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1200m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108325" y="4840288"/>
            <a:ext cx="38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A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191000" y="3886200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B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270125" y="2935288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C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D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508125" y="2249488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E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527925" y="4459288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400"/>
              <a:t>F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648200" y="52800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860925" y="57007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600"/>
              <a:t>600m</a:t>
            </a:r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1204913" y="2162175"/>
            <a:ext cx="6653212" cy="4325938"/>
          </a:xfrm>
          <a:custGeom>
            <a:avLst/>
            <a:gdLst>
              <a:gd name="T0" fmla="*/ 2147483647 w 4191"/>
              <a:gd name="T1" fmla="*/ 2147483647 h 2725"/>
              <a:gd name="T2" fmla="*/ 2147483647 w 4191"/>
              <a:gd name="T3" fmla="*/ 2147483647 h 2725"/>
              <a:gd name="T4" fmla="*/ 2147483647 w 4191"/>
              <a:gd name="T5" fmla="*/ 2147483647 h 2725"/>
              <a:gd name="T6" fmla="*/ 2147483647 w 4191"/>
              <a:gd name="T7" fmla="*/ 2147483647 h 2725"/>
              <a:gd name="T8" fmla="*/ 2147483647 w 4191"/>
              <a:gd name="T9" fmla="*/ 2147483647 h 2725"/>
              <a:gd name="T10" fmla="*/ 2147483647 w 4191"/>
              <a:gd name="T11" fmla="*/ 2147483647 h 2725"/>
              <a:gd name="T12" fmla="*/ 2147483647 w 4191"/>
              <a:gd name="T13" fmla="*/ 2147483647 h 2725"/>
              <a:gd name="T14" fmla="*/ 2147483647 w 4191"/>
              <a:gd name="T15" fmla="*/ 2147483647 h 2725"/>
              <a:gd name="T16" fmla="*/ 2147483647 w 4191"/>
              <a:gd name="T17" fmla="*/ 2147483647 h 2725"/>
              <a:gd name="T18" fmla="*/ 2147483647 w 4191"/>
              <a:gd name="T19" fmla="*/ 2147483647 h 2725"/>
              <a:gd name="T20" fmla="*/ 2147483647 w 4191"/>
              <a:gd name="T21" fmla="*/ 2147483647 h 2725"/>
              <a:gd name="T22" fmla="*/ 2147483647 w 4191"/>
              <a:gd name="T23" fmla="*/ 2147483647 h 2725"/>
              <a:gd name="T24" fmla="*/ 2147483647 w 4191"/>
              <a:gd name="T25" fmla="*/ 2147483647 h 2725"/>
              <a:gd name="T26" fmla="*/ 2147483647 w 4191"/>
              <a:gd name="T27" fmla="*/ 2147483647 h 2725"/>
              <a:gd name="T28" fmla="*/ 2147483647 w 4191"/>
              <a:gd name="T29" fmla="*/ 2147483647 h 2725"/>
              <a:gd name="T30" fmla="*/ 2147483647 w 4191"/>
              <a:gd name="T31" fmla="*/ 2147483647 h 2725"/>
              <a:gd name="T32" fmla="*/ 2147483647 w 4191"/>
              <a:gd name="T33" fmla="*/ 2147483647 h 2725"/>
              <a:gd name="T34" fmla="*/ 2147483647 w 4191"/>
              <a:gd name="T35" fmla="*/ 2147483647 h 2725"/>
              <a:gd name="T36" fmla="*/ 2147483647 w 4191"/>
              <a:gd name="T37" fmla="*/ 2147483647 h 2725"/>
              <a:gd name="T38" fmla="*/ 2147483647 w 4191"/>
              <a:gd name="T39" fmla="*/ 2147483647 h 2725"/>
              <a:gd name="T40" fmla="*/ 2147483647 w 4191"/>
              <a:gd name="T41" fmla="*/ 2147483647 h 2725"/>
              <a:gd name="T42" fmla="*/ 2147483647 w 4191"/>
              <a:gd name="T43" fmla="*/ 2147483647 h 2725"/>
              <a:gd name="T44" fmla="*/ 0 w 4191"/>
              <a:gd name="T45" fmla="*/ 2147483647 h 2725"/>
              <a:gd name="T46" fmla="*/ 2147483647 w 4191"/>
              <a:gd name="T47" fmla="*/ 2147483647 h 2725"/>
              <a:gd name="T48" fmla="*/ 2147483647 w 4191"/>
              <a:gd name="T49" fmla="*/ 2147483647 h 2725"/>
              <a:gd name="T50" fmla="*/ 2147483647 w 4191"/>
              <a:gd name="T51" fmla="*/ 2147483647 h 2725"/>
              <a:gd name="T52" fmla="*/ 2147483647 w 4191"/>
              <a:gd name="T53" fmla="*/ 2147483647 h 2725"/>
              <a:gd name="T54" fmla="*/ 2147483647 w 4191"/>
              <a:gd name="T55" fmla="*/ 2147483647 h 2725"/>
              <a:gd name="T56" fmla="*/ 2147483647 w 4191"/>
              <a:gd name="T57" fmla="*/ 2147483647 h 2725"/>
              <a:gd name="T58" fmla="*/ 2147483647 w 4191"/>
              <a:gd name="T59" fmla="*/ 2147483647 h 2725"/>
              <a:gd name="T60" fmla="*/ 2147483647 w 4191"/>
              <a:gd name="T61" fmla="*/ 2147483647 h 2725"/>
              <a:gd name="T62" fmla="*/ 2147483647 w 4191"/>
              <a:gd name="T63" fmla="*/ 2147483647 h 2725"/>
              <a:gd name="T64" fmla="*/ 2147483647 w 4191"/>
              <a:gd name="T65" fmla="*/ 2147483647 h 2725"/>
              <a:gd name="T66" fmla="*/ 2147483647 w 4191"/>
              <a:gd name="T67" fmla="*/ 2147483647 h 2725"/>
              <a:gd name="T68" fmla="*/ 2147483647 w 4191"/>
              <a:gd name="T69" fmla="*/ 2147483647 h 2725"/>
              <a:gd name="T70" fmla="*/ 2147483647 w 4191"/>
              <a:gd name="T71" fmla="*/ 2147483647 h 2725"/>
              <a:gd name="T72" fmla="*/ 2147483647 w 4191"/>
              <a:gd name="T73" fmla="*/ 2147483647 h 2725"/>
              <a:gd name="T74" fmla="*/ 2147483647 w 4191"/>
              <a:gd name="T75" fmla="*/ 2147483647 h 2725"/>
              <a:gd name="T76" fmla="*/ 2147483647 w 4191"/>
              <a:gd name="T77" fmla="*/ 2147483647 h 2725"/>
              <a:gd name="T78" fmla="*/ 2147483647 w 4191"/>
              <a:gd name="T79" fmla="*/ 2147483647 h 2725"/>
              <a:gd name="T80" fmla="*/ 2147483647 w 4191"/>
              <a:gd name="T81" fmla="*/ 2147483647 h 2725"/>
              <a:gd name="T82" fmla="*/ 2147483647 w 4191"/>
              <a:gd name="T83" fmla="*/ 2147483647 h 2725"/>
              <a:gd name="T84" fmla="*/ 2147483647 w 4191"/>
              <a:gd name="T85" fmla="*/ 2147483647 h 2725"/>
              <a:gd name="T86" fmla="*/ 2147483647 w 4191"/>
              <a:gd name="T87" fmla="*/ 2147483647 h 2725"/>
              <a:gd name="T88" fmla="*/ 2147483647 w 4191"/>
              <a:gd name="T89" fmla="*/ 2147483647 h 2725"/>
              <a:gd name="T90" fmla="*/ 2147483647 w 4191"/>
              <a:gd name="T91" fmla="*/ 2147483647 h 2725"/>
              <a:gd name="T92" fmla="*/ 2147483647 w 4191"/>
              <a:gd name="T93" fmla="*/ 2147483647 h 2725"/>
              <a:gd name="T94" fmla="*/ 2147483647 w 4191"/>
              <a:gd name="T95" fmla="*/ 2147483647 h 2725"/>
              <a:gd name="T96" fmla="*/ 2147483647 w 4191"/>
              <a:gd name="T97" fmla="*/ 2147483647 h 2725"/>
              <a:gd name="T98" fmla="*/ 2147483647 w 4191"/>
              <a:gd name="T99" fmla="*/ 2147483647 h 2725"/>
              <a:gd name="T100" fmla="*/ 2147483647 w 4191"/>
              <a:gd name="T101" fmla="*/ 2147483647 h 2725"/>
              <a:gd name="T102" fmla="*/ 2147483647 w 4191"/>
              <a:gd name="T103" fmla="*/ 2147483647 h 2725"/>
              <a:gd name="T104" fmla="*/ 2147483647 w 4191"/>
              <a:gd name="T105" fmla="*/ 2147483647 h 2725"/>
              <a:gd name="T106" fmla="*/ 2147483647 w 4191"/>
              <a:gd name="T107" fmla="*/ 0 h 2725"/>
              <a:gd name="T108" fmla="*/ 2147483647 w 4191"/>
              <a:gd name="T109" fmla="*/ 2147483647 h 2725"/>
              <a:gd name="T110" fmla="*/ 2147483647 w 4191"/>
              <a:gd name="T111" fmla="*/ 2147483647 h 2725"/>
              <a:gd name="T112" fmla="*/ 2147483647 w 4191"/>
              <a:gd name="T113" fmla="*/ 2147483647 h 2725"/>
              <a:gd name="T114" fmla="*/ 2147483647 w 4191"/>
              <a:gd name="T115" fmla="*/ 2147483647 h 2725"/>
              <a:gd name="T116" fmla="*/ 2147483647 w 4191"/>
              <a:gd name="T117" fmla="*/ 2147483647 h 2725"/>
              <a:gd name="T118" fmla="*/ 2147483647 w 4191"/>
              <a:gd name="T119" fmla="*/ 2147483647 h 2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1"/>
              <a:gd name="T181" fmla="*/ 0 h 2725"/>
              <a:gd name="T182" fmla="*/ 4191 w 4191"/>
              <a:gd name="T183" fmla="*/ 2725 h 2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1" h="2725">
                <a:moveTo>
                  <a:pt x="2770" y="2725"/>
                </a:moveTo>
                <a:cubicBezTo>
                  <a:pt x="2750" y="2664"/>
                  <a:pt x="2703" y="2626"/>
                  <a:pt x="2642" y="2606"/>
                </a:cubicBezTo>
                <a:cubicBezTo>
                  <a:pt x="2565" y="2555"/>
                  <a:pt x="2482" y="2541"/>
                  <a:pt x="2395" y="2515"/>
                </a:cubicBezTo>
                <a:cubicBezTo>
                  <a:pt x="2343" y="2500"/>
                  <a:pt x="2286" y="2467"/>
                  <a:pt x="2231" y="2460"/>
                </a:cubicBezTo>
                <a:cubicBezTo>
                  <a:pt x="2111" y="2445"/>
                  <a:pt x="2000" y="2414"/>
                  <a:pt x="1883" y="2387"/>
                </a:cubicBezTo>
                <a:cubicBezTo>
                  <a:pt x="1765" y="2360"/>
                  <a:pt x="1650" y="2315"/>
                  <a:pt x="1536" y="2277"/>
                </a:cubicBezTo>
                <a:cubicBezTo>
                  <a:pt x="1432" y="2242"/>
                  <a:pt x="1322" y="2218"/>
                  <a:pt x="1216" y="2185"/>
                </a:cubicBezTo>
                <a:cubicBezTo>
                  <a:pt x="1198" y="2179"/>
                  <a:pt x="1177" y="2178"/>
                  <a:pt x="1161" y="2167"/>
                </a:cubicBezTo>
                <a:cubicBezTo>
                  <a:pt x="1152" y="2161"/>
                  <a:pt x="1144" y="2153"/>
                  <a:pt x="1134" y="2149"/>
                </a:cubicBezTo>
                <a:cubicBezTo>
                  <a:pt x="1038" y="2107"/>
                  <a:pt x="931" y="2088"/>
                  <a:pt x="832" y="2057"/>
                </a:cubicBezTo>
                <a:cubicBezTo>
                  <a:pt x="791" y="2044"/>
                  <a:pt x="762" y="2025"/>
                  <a:pt x="722" y="2012"/>
                </a:cubicBezTo>
                <a:cubicBezTo>
                  <a:pt x="694" y="1992"/>
                  <a:pt x="621" y="1960"/>
                  <a:pt x="585" y="1948"/>
                </a:cubicBezTo>
                <a:cubicBezTo>
                  <a:pt x="556" y="1917"/>
                  <a:pt x="524" y="1897"/>
                  <a:pt x="484" y="1884"/>
                </a:cubicBezTo>
                <a:cubicBezTo>
                  <a:pt x="406" y="1831"/>
                  <a:pt x="334" y="1771"/>
                  <a:pt x="256" y="1719"/>
                </a:cubicBezTo>
                <a:cubicBezTo>
                  <a:pt x="250" y="1710"/>
                  <a:pt x="245" y="1700"/>
                  <a:pt x="238" y="1692"/>
                </a:cubicBezTo>
                <a:cubicBezTo>
                  <a:pt x="224" y="1676"/>
                  <a:pt x="192" y="1646"/>
                  <a:pt x="192" y="1646"/>
                </a:cubicBezTo>
                <a:cubicBezTo>
                  <a:pt x="159" y="1546"/>
                  <a:pt x="213" y="1701"/>
                  <a:pt x="164" y="1591"/>
                </a:cubicBezTo>
                <a:cubicBezTo>
                  <a:pt x="156" y="1573"/>
                  <a:pt x="152" y="1554"/>
                  <a:pt x="146" y="1536"/>
                </a:cubicBezTo>
                <a:cubicBezTo>
                  <a:pt x="142" y="1524"/>
                  <a:pt x="127" y="1519"/>
                  <a:pt x="119" y="1509"/>
                </a:cubicBezTo>
                <a:cubicBezTo>
                  <a:pt x="93" y="1475"/>
                  <a:pt x="75" y="1439"/>
                  <a:pt x="46" y="1408"/>
                </a:cubicBezTo>
                <a:cubicBezTo>
                  <a:pt x="36" y="1381"/>
                  <a:pt x="18" y="1326"/>
                  <a:pt x="18" y="1326"/>
                </a:cubicBezTo>
                <a:cubicBezTo>
                  <a:pt x="15" y="1289"/>
                  <a:pt x="14" y="1253"/>
                  <a:pt x="9" y="1216"/>
                </a:cubicBezTo>
                <a:cubicBezTo>
                  <a:pt x="7" y="1204"/>
                  <a:pt x="0" y="1192"/>
                  <a:pt x="0" y="1180"/>
                </a:cubicBezTo>
                <a:cubicBezTo>
                  <a:pt x="0" y="1142"/>
                  <a:pt x="17" y="1097"/>
                  <a:pt x="27" y="1061"/>
                </a:cubicBezTo>
                <a:cubicBezTo>
                  <a:pt x="28" y="1058"/>
                  <a:pt x="44" y="1008"/>
                  <a:pt x="46" y="1006"/>
                </a:cubicBezTo>
                <a:cubicBezTo>
                  <a:pt x="60" y="992"/>
                  <a:pt x="83" y="990"/>
                  <a:pt x="100" y="979"/>
                </a:cubicBezTo>
                <a:cubicBezTo>
                  <a:pt x="103" y="970"/>
                  <a:pt x="101" y="956"/>
                  <a:pt x="110" y="951"/>
                </a:cubicBezTo>
                <a:cubicBezTo>
                  <a:pt x="126" y="942"/>
                  <a:pt x="146" y="946"/>
                  <a:pt x="164" y="942"/>
                </a:cubicBezTo>
                <a:cubicBezTo>
                  <a:pt x="211" y="930"/>
                  <a:pt x="256" y="911"/>
                  <a:pt x="302" y="896"/>
                </a:cubicBezTo>
                <a:cubicBezTo>
                  <a:pt x="311" y="899"/>
                  <a:pt x="353" y="923"/>
                  <a:pt x="338" y="878"/>
                </a:cubicBezTo>
                <a:cubicBezTo>
                  <a:pt x="331" y="857"/>
                  <a:pt x="310" y="844"/>
                  <a:pt x="302" y="823"/>
                </a:cubicBezTo>
                <a:cubicBezTo>
                  <a:pt x="299" y="814"/>
                  <a:pt x="295" y="805"/>
                  <a:pt x="292" y="796"/>
                </a:cubicBezTo>
                <a:cubicBezTo>
                  <a:pt x="278" y="747"/>
                  <a:pt x="271" y="697"/>
                  <a:pt x="256" y="649"/>
                </a:cubicBezTo>
                <a:cubicBezTo>
                  <a:pt x="260" y="554"/>
                  <a:pt x="211" y="420"/>
                  <a:pt x="311" y="393"/>
                </a:cubicBezTo>
                <a:cubicBezTo>
                  <a:pt x="338" y="375"/>
                  <a:pt x="362" y="350"/>
                  <a:pt x="393" y="339"/>
                </a:cubicBezTo>
                <a:cubicBezTo>
                  <a:pt x="462" y="313"/>
                  <a:pt x="539" y="310"/>
                  <a:pt x="612" y="302"/>
                </a:cubicBezTo>
                <a:cubicBezTo>
                  <a:pt x="741" y="271"/>
                  <a:pt x="865" y="218"/>
                  <a:pt x="996" y="192"/>
                </a:cubicBezTo>
                <a:cubicBezTo>
                  <a:pt x="1088" y="200"/>
                  <a:pt x="1179" y="220"/>
                  <a:pt x="1271" y="229"/>
                </a:cubicBezTo>
                <a:cubicBezTo>
                  <a:pt x="1332" y="235"/>
                  <a:pt x="1454" y="247"/>
                  <a:pt x="1454" y="247"/>
                </a:cubicBezTo>
                <a:cubicBezTo>
                  <a:pt x="1501" y="256"/>
                  <a:pt x="1545" y="269"/>
                  <a:pt x="1591" y="284"/>
                </a:cubicBezTo>
                <a:cubicBezTo>
                  <a:pt x="1635" y="313"/>
                  <a:pt x="1677" y="321"/>
                  <a:pt x="1728" y="329"/>
                </a:cubicBezTo>
                <a:cubicBezTo>
                  <a:pt x="1830" y="367"/>
                  <a:pt x="1930" y="369"/>
                  <a:pt x="2039" y="375"/>
                </a:cubicBezTo>
                <a:cubicBezTo>
                  <a:pt x="2088" y="372"/>
                  <a:pt x="2137" y="372"/>
                  <a:pt x="2185" y="366"/>
                </a:cubicBezTo>
                <a:cubicBezTo>
                  <a:pt x="2204" y="363"/>
                  <a:pt x="2222" y="354"/>
                  <a:pt x="2240" y="348"/>
                </a:cubicBezTo>
                <a:cubicBezTo>
                  <a:pt x="2249" y="345"/>
                  <a:pt x="2267" y="339"/>
                  <a:pt x="2267" y="339"/>
                </a:cubicBezTo>
                <a:cubicBezTo>
                  <a:pt x="2301" y="305"/>
                  <a:pt x="2328" y="309"/>
                  <a:pt x="2377" y="302"/>
                </a:cubicBezTo>
                <a:cubicBezTo>
                  <a:pt x="2395" y="296"/>
                  <a:pt x="2419" y="298"/>
                  <a:pt x="2432" y="284"/>
                </a:cubicBezTo>
                <a:cubicBezTo>
                  <a:pt x="2461" y="254"/>
                  <a:pt x="2497" y="234"/>
                  <a:pt x="2532" y="211"/>
                </a:cubicBezTo>
                <a:cubicBezTo>
                  <a:pt x="2564" y="189"/>
                  <a:pt x="2597" y="159"/>
                  <a:pt x="2633" y="147"/>
                </a:cubicBezTo>
                <a:cubicBezTo>
                  <a:pt x="2656" y="123"/>
                  <a:pt x="2668" y="116"/>
                  <a:pt x="2697" y="101"/>
                </a:cubicBezTo>
                <a:cubicBezTo>
                  <a:pt x="2794" y="52"/>
                  <a:pt x="2664" y="112"/>
                  <a:pt x="2743" y="64"/>
                </a:cubicBezTo>
                <a:cubicBezTo>
                  <a:pt x="2760" y="53"/>
                  <a:pt x="2779" y="45"/>
                  <a:pt x="2798" y="37"/>
                </a:cubicBezTo>
                <a:cubicBezTo>
                  <a:pt x="2824" y="25"/>
                  <a:pt x="2853" y="18"/>
                  <a:pt x="2880" y="9"/>
                </a:cubicBezTo>
                <a:cubicBezTo>
                  <a:pt x="2889" y="6"/>
                  <a:pt x="2907" y="0"/>
                  <a:pt x="2907" y="0"/>
                </a:cubicBezTo>
                <a:cubicBezTo>
                  <a:pt x="3065" y="7"/>
                  <a:pt x="3217" y="25"/>
                  <a:pt x="3374" y="37"/>
                </a:cubicBezTo>
                <a:cubicBezTo>
                  <a:pt x="3531" y="76"/>
                  <a:pt x="3683" y="136"/>
                  <a:pt x="3840" y="174"/>
                </a:cubicBezTo>
                <a:cubicBezTo>
                  <a:pt x="3897" y="188"/>
                  <a:pt x="3949" y="201"/>
                  <a:pt x="4004" y="220"/>
                </a:cubicBezTo>
                <a:cubicBezTo>
                  <a:pt x="4022" y="226"/>
                  <a:pt x="4059" y="238"/>
                  <a:pt x="4059" y="238"/>
                </a:cubicBezTo>
                <a:cubicBezTo>
                  <a:pt x="4092" y="269"/>
                  <a:pt x="4144" y="279"/>
                  <a:pt x="4187" y="293"/>
                </a:cubicBezTo>
                <a:cubicBezTo>
                  <a:pt x="4191" y="294"/>
                  <a:pt x="4181" y="299"/>
                  <a:pt x="4178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Freeform 21"/>
          <p:cNvSpPr>
            <a:spLocks/>
          </p:cNvSpPr>
          <p:nvPr/>
        </p:nvSpPr>
        <p:spPr bwMode="auto">
          <a:xfrm>
            <a:off x="1958975" y="2670175"/>
            <a:ext cx="5907088" cy="3817938"/>
          </a:xfrm>
          <a:custGeom>
            <a:avLst/>
            <a:gdLst>
              <a:gd name="T0" fmla="*/ 2147483647 w 3721"/>
              <a:gd name="T1" fmla="*/ 2147483647 h 2405"/>
              <a:gd name="T2" fmla="*/ 2147483647 w 3721"/>
              <a:gd name="T3" fmla="*/ 2147483647 h 2405"/>
              <a:gd name="T4" fmla="*/ 2147483647 w 3721"/>
              <a:gd name="T5" fmla="*/ 2147483647 h 2405"/>
              <a:gd name="T6" fmla="*/ 2147483647 w 3721"/>
              <a:gd name="T7" fmla="*/ 2147483647 h 2405"/>
              <a:gd name="T8" fmla="*/ 2147483647 w 3721"/>
              <a:gd name="T9" fmla="*/ 2147483647 h 2405"/>
              <a:gd name="T10" fmla="*/ 2147483647 w 3721"/>
              <a:gd name="T11" fmla="*/ 2147483647 h 2405"/>
              <a:gd name="T12" fmla="*/ 2147483647 w 3721"/>
              <a:gd name="T13" fmla="*/ 2147483647 h 2405"/>
              <a:gd name="T14" fmla="*/ 2147483647 w 3721"/>
              <a:gd name="T15" fmla="*/ 2147483647 h 2405"/>
              <a:gd name="T16" fmla="*/ 2147483647 w 3721"/>
              <a:gd name="T17" fmla="*/ 2147483647 h 2405"/>
              <a:gd name="T18" fmla="*/ 2147483647 w 3721"/>
              <a:gd name="T19" fmla="*/ 2147483647 h 2405"/>
              <a:gd name="T20" fmla="*/ 2147483647 w 3721"/>
              <a:gd name="T21" fmla="*/ 2147483647 h 2405"/>
              <a:gd name="T22" fmla="*/ 2147483647 w 3721"/>
              <a:gd name="T23" fmla="*/ 2147483647 h 2405"/>
              <a:gd name="T24" fmla="*/ 2147483647 w 3721"/>
              <a:gd name="T25" fmla="*/ 2147483647 h 2405"/>
              <a:gd name="T26" fmla="*/ 2147483647 w 3721"/>
              <a:gd name="T27" fmla="*/ 2147483647 h 2405"/>
              <a:gd name="T28" fmla="*/ 2147483647 w 3721"/>
              <a:gd name="T29" fmla="*/ 2147483647 h 2405"/>
              <a:gd name="T30" fmla="*/ 2147483647 w 3721"/>
              <a:gd name="T31" fmla="*/ 2147483647 h 2405"/>
              <a:gd name="T32" fmla="*/ 2147483647 w 3721"/>
              <a:gd name="T33" fmla="*/ 2147483647 h 2405"/>
              <a:gd name="T34" fmla="*/ 2147483647 w 3721"/>
              <a:gd name="T35" fmla="*/ 2147483647 h 2405"/>
              <a:gd name="T36" fmla="*/ 2147483647 w 3721"/>
              <a:gd name="T37" fmla="*/ 2147483647 h 2405"/>
              <a:gd name="T38" fmla="*/ 2147483647 w 3721"/>
              <a:gd name="T39" fmla="*/ 2147483647 h 2405"/>
              <a:gd name="T40" fmla="*/ 2147483647 w 3721"/>
              <a:gd name="T41" fmla="*/ 2147483647 h 2405"/>
              <a:gd name="T42" fmla="*/ 2147483647 w 3721"/>
              <a:gd name="T43" fmla="*/ 2147483647 h 2405"/>
              <a:gd name="T44" fmla="*/ 2147483647 w 3721"/>
              <a:gd name="T45" fmla="*/ 2147483647 h 2405"/>
              <a:gd name="T46" fmla="*/ 2147483647 w 3721"/>
              <a:gd name="T47" fmla="*/ 2147483647 h 2405"/>
              <a:gd name="T48" fmla="*/ 2147483647 w 3721"/>
              <a:gd name="T49" fmla="*/ 2147483647 h 2405"/>
              <a:gd name="T50" fmla="*/ 2147483647 w 3721"/>
              <a:gd name="T51" fmla="*/ 2147483647 h 2405"/>
              <a:gd name="T52" fmla="*/ 2147483647 w 3721"/>
              <a:gd name="T53" fmla="*/ 2147483647 h 2405"/>
              <a:gd name="T54" fmla="*/ 2147483647 w 3721"/>
              <a:gd name="T55" fmla="*/ 2147483647 h 2405"/>
              <a:gd name="T56" fmla="*/ 2147483647 w 3721"/>
              <a:gd name="T57" fmla="*/ 2147483647 h 2405"/>
              <a:gd name="T58" fmla="*/ 2147483647 w 3721"/>
              <a:gd name="T59" fmla="*/ 2147483647 h 2405"/>
              <a:gd name="T60" fmla="*/ 2147483647 w 3721"/>
              <a:gd name="T61" fmla="*/ 2147483647 h 2405"/>
              <a:gd name="T62" fmla="*/ 2147483647 w 3721"/>
              <a:gd name="T63" fmla="*/ 2147483647 h 2405"/>
              <a:gd name="T64" fmla="*/ 2147483647 w 3721"/>
              <a:gd name="T65" fmla="*/ 2147483647 h 2405"/>
              <a:gd name="T66" fmla="*/ 2147483647 w 3721"/>
              <a:gd name="T67" fmla="*/ 2147483647 h 2405"/>
              <a:gd name="T68" fmla="*/ 2147483647 w 3721"/>
              <a:gd name="T69" fmla="*/ 2147483647 h 2405"/>
              <a:gd name="T70" fmla="*/ 2147483647 w 3721"/>
              <a:gd name="T71" fmla="*/ 2147483647 h 24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1"/>
              <a:gd name="T109" fmla="*/ 0 h 2405"/>
              <a:gd name="T110" fmla="*/ 3721 w 3721"/>
              <a:gd name="T111" fmla="*/ 2405 h 24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1" h="2405">
                <a:moveTo>
                  <a:pt x="3511" y="2405"/>
                </a:moveTo>
                <a:cubicBezTo>
                  <a:pt x="3493" y="2350"/>
                  <a:pt x="3445" y="2295"/>
                  <a:pt x="3401" y="2259"/>
                </a:cubicBezTo>
                <a:cubicBezTo>
                  <a:pt x="3357" y="2224"/>
                  <a:pt x="3411" y="2258"/>
                  <a:pt x="3365" y="2213"/>
                </a:cubicBezTo>
                <a:cubicBezTo>
                  <a:pt x="3344" y="2192"/>
                  <a:pt x="3283" y="2176"/>
                  <a:pt x="3283" y="2176"/>
                </a:cubicBezTo>
                <a:cubicBezTo>
                  <a:pt x="3246" y="2141"/>
                  <a:pt x="3177" y="2128"/>
                  <a:pt x="3127" y="2112"/>
                </a:cubicBezTo>
                <a:cubicBezTo>
                  <a:pt x="3084" y="2083"/>
                  <a:pt x="3032" y="2075"/>
                  <a:pt x="2981" y="2067"/>
                </a:cubicBezTo>
                <a:cubicBezTo>
                  <a:pt x="2899" y="2039"/>
                  <a:pt x="2829" y="2026"/>
                  <a:pt x="2743" y="2012"/>
                </a:cubicBezTo>
                <a:cubicBezTo>
                  <a:pt x="2677" y="1989"/>
                  <a:pt x="2629" y="1975"/>
                  <a:pt x="2560" y="1966"/>
                </a:cubicBezTo>
                <a:cubicBezTo>
                  <a:pt x="2458" y="1940"/>
                  <a:pt x="2374" y="1919"/>
                  <a:pt x="2268" y="1911"/>
                </a:cubicBezTo>
                <a:cubicBezTo>
                  <a:pt x="2209" y="1892"/>
                  <a:pt x="2146" y="1893"/>
                  <a:pt x="2085" y="1884"/>
                </a:cubicBezTo>
                <a:cubicBezTo>
                  <a:pt x="1947" y="1863"/>
                  <a:pt x="1812" y="1832"/>
                  <a:pt x="1673" y="1820"/>
                </a:cubicBezTo>
                <a:cubicBezTo>
                  <a:pt x="1624" y="1804"/>
                  <a:pt x="1578" y="1798"/>
                  <a:pt x="1527" y="1792"/>
                </a:cubicBezTo>
                <a:cubicBezTo>
                  <a:pt x="1433" y="1769"/>
                  <a:pt x="1340" y="1761"/>
                  <a:pt x="1244" y="1747"/>
                </a:cubicBezTo>
                <a:cubicBezTo>
                  <a:pt x="1148" y="1714"/>
                  <a:pt x="1050" y="1676"/>
                  <a:pt x="951" y="1655"/>
                </a:cubicBezTo>
                <a:cubicBezTo>
                  <a:pt x="872" y="1638"/>
                  <a:pt x="937" y="1656"/>
                  <a:pt x="851" y="1628"/>
                </a:cubicBezTo>
                <a:cubicBezTo>
                  <a:pt x="842" y="1625"/>
                  <a:pt x="823" y="1619"/>
                  <a:pt x="823" y="1619"/>
                </a:cubicBezTo>
                <a:cubicBezTo>
                  <a:pt x="790" y="1596"/>
                  <a:pt x="751" y="1576"/>
                  <a:pt x="713" y="1564"/>
                </a:cubicBezTo>
                <a:cubicBezTo>
                  <a:pt x="671" y="1520"/>
                  <a:pt x="722" y="1568"/>
                  <a:pt x="668" y="1536"/>
                </a:cubicBezTo>
                <a:cubicBezTo>
                  <a:pt x="660" y="1532"/>
                  <a:pt x="657" y="1522"/>
                  <a:pt x="649" y="1518"/>
                </a:cubicBezTo>
                <a:cubicBezTo>
                  <a:pt x="632" y="1510"/>
                  <a:pt x="595" y="1500"/>
                  <a:pt x="595" y="1500"/>
                </a:cubicBezTo>
                <a:cubicBezTo>
                  <a:pt x="589" y="1494"/>
                  <a:pt x="584" y="1485"/>
                  <a:pt x="576" y="1481"/>
                </a:cubicBezTo>
                <a:cubicBezTo>
                  <a:pt x="559" y="1472"/>
                  <a:pt x="521" y="1463"/>
                  <a:pt x="521" y="1463"/>
                </a:cubicBezTo>
                <a:cubicBezTo>
                  <a:pt x="456" y="1420"/>
                  <a:pt x="488" y="1433"/>
                  <a:pt x="430" y="1417"/>
                </a:cubicBezTo>
                <a:cubicBezTo>
                  <a:pt x="395" y="1394"/>
                  <a:pt x="365" y="1368"/>
                  <a:pt x="329" y="1344"/>
                </a:cubicBezTo>
                <a:cubicBezTo>
                  <a:pt x="320" y="1338"/>
                  <a:pt x="302" y="1326"/>
                  <a:pt x="302" y="1326"/>
                </a:cubicBezTo>
                <a:cubicBezTo>
                  <a:pt x="296" y="1317"/>
                  <a:pt x="292" y="1306"/>
                  <a:pt x="284" y="1299"/>
                </a:cubicBezTo>
                <a:cubicBezTo>
                  <a:pt x="267" y="1284"/>
                  <a:pt x="229" y="1262"/>
                  <a:pt x="229" y="1262"/>
                </a:cubicBezTo>
                <a:cubicBezTo>
                  <a:pt x="223" y="1253"/>
                  <a:pt x="220" y="1241"/>
                  <a:pt x="211" y="1235"/>
                </a:cubicBezTo>
                <a:cubicBezTo>
                  <a:pt x="195" y="1225"/>
                  <a:pt x="156" y="1216"/>
                  <a:pt x="156" y="1216"/>
                </a:cubicBezTo>
                <a:cubicBezTo>
                  <a:pt x="150" y="1210"/>
                  <a:pt x="145" y="1202"/>
                  <a:pt x="137" y="1198"/>
                </a:cubicBezTo>
                <a:cubicBezTo>
                  <a:pt x="129" y="1193"/>
                  <a:pt x="117" y="1195"/>
                  <a:pt x="110" y="1189"/>
                </a:cubicBezTo>
                <a:cubicBezTo>
                  <a:pt x="101" y="1182"/>
                  <a:pt x="99" y="1169"/>
                  <a:pt x="92" y="1161"/>
                </a:cubicBezTo>
                <a:cubicBezTo>
                  <a:pt x="78" y="1145"/>
                  <a:pt x="61" y="1131"/>
                  <a:pt x="46" y="1116"/>
                </a:cubicBezTo>
                <a:cubicBezTo>
                  <a:pt x="40" y="1110"/>
                  <a:pt x="28" y="1097"/>
                  <a:pt x="28" y="1097"/>
                </a:cubicBezTo>
                <a:cubicBezTo>
                  <a:pt x="6" y="1034"/>
                  <a:pt x="15" y="1061"/>
                  <a:pt x="0" y="1015"/>
                </a:cubicBezTo>
                <a:cubicBezTo>
                  <a:pt x="38" y="979"/>
                  <a:pt x="68" y="959"/>
                  <a:pt x="119" y="942"/>
                </a:cubicBezTo>
                <a:cubicBezTo>
                  <a:pt x="128" y="939"/>
                  <a:pt x="138" y="936"/>
                  <a:pt x="147" y="933"/>
                </a:cubicBezTo>
                <a:cubicBezTo>
                  <a:pt x="156" y="930"/>
                  <a:pt x="174" y="924"/>
                  <a:pt x="174" y="924"/>
                </a:cubicBezTo>
                <a:cubicBezTo>
                  <a:pt x="250" y="936"/>
                  <a:pt x="316" y="942"/>
                  <a:pt x="393" y="933"/>
                </a:cubicBezTo>
                <a:cubicBezTo>
                  <a:pt x="381" y="860"/>
                  <a:pt x="390" y="895"/>
                  <a:pt x="366" y="823"/>
                </a:cubicBezTo>
                <a:cubicBezTo>
                  <a:pt x="363" y="814"/>
                  <a:pt x="357" y="796"/>
                  <a:pt x="357" y="796"/>
                </a:cubicBezTo>
                <a:cubicBezTo>
                  <a:pt x="365" y="761"/>
                  <a:pt x="368" y="739"/>
                  <a:pt x="393" y="713"/>
                </a:cubicBezTo>
                <a:cubicBezTo>
                  <a:pt x="412" y="662"/>
                  <a:pt x="422" y="564"/>
                  <a:pt x="476" y="531"/>
                </a:cubicBezTo>
                <a:cubicBezTo>
                  <a:pt x="539" y="493"/>
                  <a:pt x="618" y="495"/>
                  <a:pt x="686" y="476"/>
                </a:cubicBezTo>
                <a:cubicBezTo>
                  <a:pt x="795" y="446"/>
                  <a:pt x="907" y="420"/>
                  <a:pt x="1015" y="384"/>
                </a:cubicBezTo>
                <a:cubicBezTo>
                  <a:pt x="1073" y="387"/>
                  <a:pt x="1131" y="388"/>
                  <a:pt x="1189" y="393"/>
                </a:cubicBezTo>
                <a:cubicBezTo>
                  <a:pt x="1234" y="397"/>
                  <a:pt x="1281" y="428"/>
                  <a:pt x="1326" y="439"/>
                </a:cubicBezTo>
                <a:cubicBezTo>
                  <a:pt x="1408" y="459"/>
                  <a:pt x="1350" y="446"/>
                  <a:pt x="1500" y="467"/>
                </a:cubicBezTo>
                <a:cubicBezTo>
                  <a:pt x="1552" y="474"/>
                  <a:pt x="1655" y="494"/>
                  <a:pt x="1655" y="494"/>
                </a:cubicBezTo>
                <a:cubicBezTo>
                  <a:pt x="1763" y="487"/>
                  <a:pt x="1841" y="480"/>
                  <a:pt x="1939" y="448"/>
                </a:cubicBezTo>
                <a:cubicBezTo>
                  <a:pt x="1963" y="412"/>
                  <a:pt x="1999" y="388"/>
                  <a:pt x="2030" y="357"/>
                </a:cubicBezTo>
                <a:cubicBezTo>
                  <a:pt x="2057" y="330"/>
                  <a:pt x="2076" y="293"/>
                  <a:pt x="2103" y="265"/>
                </a:cubicBezTo>
                <a:cubicBezTo>
                  <a:pt x="2115" y="230"/>
                  <a:pt x="2123" y="223"/>
                  <a:pt x="2158" y="211"/>
                </a:cubicBezTo>
                <a:cubicBezTo>
                  <a:pt x="2183" y="185"/>
                  <a:pt x="2224" y="167"/>
                  <a:pt x="2259" y="156"/>
                </a:cubicBezTo>
                <a:cubicBezTo>
                  <a:pt x="2288" y="125"/>
                  <a:pt x="2320" y="105"/>
                  <a:pt x="2359" y="92"/>
                </a:cubicBezTo>
                <a:cubicBezTo>
                  <a:pt x="2398" y="51"/>
                  <a:pt x="2353" y="92"/>
                  <a:pt x="2405" y="64"/>
                </a:cubicBezTo>
                <a:cubicBezTo>
                  <a:pt x="2470" y="29"/>
                  <a:pt x="2486" y="15"/>
                  <a:pt x="2560" y="0"/>
                </a:cubicBezTo>
                <a:cubicBezTo>
                  <a:pt x="2662" y="11"/>
                  <a:pt x="2617" y="0"/>
                  <a:pt x="2697" y="28"/>
                </a:cubicBezTo>
                <a:cubicBezTo>
                  <a:pt x="2707" y="32"/>
                  <a:pt x="2715" y="42"/>
                  <a:pt x="2725" y="46"/>
                </a:cubicBezTo>
                <a:cubicBezTo>
                  <a:pt x="2743" y="54"/>
                  <a:pt x="2780" y="64"/>
                  <a:pt x="2780" y="64"/>
                </a:cubicBezTo>
                <a:cubicBezTo>
                  <a:pt x="2807" y="93"/>
                  <a:pt x="2843" y="98"/>
                  <a:pt x="2880" y="110"/>
                </a:cubicBezTo>
                <a:cubicBezTo>
                  <a:pt x="2950" y="133"/>
                  <a:pt x="3028" y="143"/>
                  <a:pt x="3091" y="183"/>
                </a:cubicBezTo>
                <a:cubicBezTo>
                  <a:pt x="3114" y="218"/>
                  <a:pt x="3149" y="229"/>
                  <a:pt x="3182" y="256"/>
                </a:cubicBezTo>
                <a:cubicBezTo>
                  <a:pt x="3191" y="263"/>
                  <a:pt x="3209" y="287"/>
                  <a:pt x="3219" y="293"/>
                </a:cubicBezTo>
                <a:cubicBezTo>
                  <a:pt x="3280" y="329"/>
                  <a:pt x="3211" y="270"/>
                  <a:pt x="3273" y="320"/>
                </a:cubicBezTo>
                <a:cubicBezTo>
                  <a:pt x="3330" y="366"/>
                  <a:pt x="3386" y="417"/>
                  <a:pt x="3447" y="457"/>
                </a:cubicBezTo>
                <a:cubicBezTo>
                  <a:pt x="3477" y="503"/>
                  <a:pt x="3457" y="477"/>
                  <a:pt x="3511" y="531"/>
                </a:cubicBezTo>
                <a:cubicBezTo>
                  <a:pt x="3519" y="539"/>
                  <a:pt x="3521" y="550"/>
                  <a:pt x="3529" y="558"/>
                </a:cubicBezTo>
                <a:cubicBezTo>
                  <a:pt x="3537" y="566"/>
                  <a:pt x="3548" y="569"/>
                  <a:pt x="3557" y="576"/>
                </a:cubicBezTo>
                <a:cubicBezTo>
                  <a:pt x="3564" y="581"/>
                  <a:pt x="3569" y="589"/>
                  <a:pt x="3575" y="595"/>
                </a:cubicBezTo>
                <a:cubicBezTo>
                  <a:pt x="3589" y="637"/>
                  <a:pt x="3616" y="649"/>
                  <a:pt x="3648" y="677"/>
                </a:cubicBezTo>
                <a:cubicBezTo>
                  <a:pt x="3664" y="691"/>
                  <a:pt x="3679" y="708"/>
                  <a:pt x="3694" y="723"/>
                </a:cubicBezTo>
                <a:cubicBezTo>
                  <a:pt x="3702" y="731"/>
                  <a:pt x="3721" y="741"/>
                  <a:pt x="3721" y="7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7620000" y="3121025"/>
            <a:ext cx="236538" cy="292100"/>
          </a:xfrm>
          <a:custGeom>
            <a:avLst/>
            <a:gdLst>
              <a:gd name="T0" fmla="*/ 0 w 149"/>
              <a:gd name="T1" fmla="*/ 0 h 184"/>
              <a:gd name="T2" fmla="*/ 2147483647 w 149"/>
              <a:gd name="T3" fmla="*/ 2147483647 h 184"/>
              <a:gd name="T4" fmla="*/ 2147483647 w 149"/>
              <a:gd name="T5" fmla="*/ 2147483647 h 184"/>
              <a:gd name="T6" fmla="*/ 2147483647 w 149"/>
              <a:gd name="T7" fmla="*/ 2147483647 h 184"/>
              <a:gd name="T8" fmla="*/ 2147483647 w 149"/>
              <a:gd name="T9" fmla="*/ 2147483647 h 184"/>
              <a:gd name="T10" fmla="*/ 2147483647 w 149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184"/>
              <a:gd name="T20" fmla="*/ 149 w 149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184">
                <a:moveTo>
                  <a:pt x="0" y="0"/>
                </a:moveTo>
                <a:cubicBezTo>
                  <a:pt x="47" y="31"/>
                  <a:pt x="20" y="37"/>
                  <a:pt x="46" y="73"/>
                </a:cubicBezTo>
                <a:cubicBezTo>
                  <a:pt x="59" y="90"/>
                  <a:pt x="75" y="104"/>
                  <a:pt x="91" y="119"/>
                </a:cubicBezTo>
                <a:cubicBezTo>
                  <a:pt x="97" y="125"/>
                  <a:pt x="104" y="130"/>
                  <a:pt x="110" y="137"/>
                </a:cubicBezTo>
                <a:cubicBezTo>
                  <a:pt x="117" y="146"/>
                  <a:pt x="133" y="176"/>
                  <a:pt x="146" y="183"/>
                </a:cubicBezTo>
                <a:cubicBezTo>
                  <a:pt x="149" y="184"/>
                  <a:pt x="146" y="176"/>
                  <a:pt x="146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6530975" y="6386513"/>
            <a:ext cx="87313" cy="87312"/>
          </a:xfrm>
          <a:custGeom>
            <a:avLst/>
            <a:gdLst>
              <a:gd name="T0" fmla="*/ 0 w 55"/>
              <a:gd name="T1" fmla="*/ 0 h 55"/>
              <a:gd name="T2" fmla="*/ 2147483647 w 55"/>
              <a:gd name="T3" fmla="*/ 2147483647 h 55"/>
              <a:gd name="T4" fmla="*/ 0 60000 65536"/>
              <a:gd name="T5" fmla="*/ 0 60000 65536"/>
              <a:gd name="T6" fmla="*/ 0 w 55"/>
              <a:gd name="T7" fmla="*/ 0 h 55"/>
              <a:gd name="T8" fmla="*/ 55 w 5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55">
                <a:moveTo>
                  <a:pt x="0" y="0"/>
                </a:moveTo>
                <a:cubicBezTo>
                  <a:pt x="27" y="17"/>
                  <a:pt x="33" y="33"/>
                  <a:pt x="5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586288" y="6342063"/>
            <a:ext cx="58737" cy="131762"/>
          </a:xfrm>
          <a:custGeom>
            <a:avLst/>
            <a:gdLst>
              <a:gd name="T0" fmla="*/ 0 w 37"/>
              <a:gd name="T1" fmla="*/ 0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0 60000 65536"/>
              <a:gd name="T7" fmla="*/ 0 60000 65536"/>
              <a:gd name="T8" fmla="*/ 0 60000 65536"/>
              <a:gd name="T9" fmla="*/ 0 w 37"/>
              <a:gd name="T10" fmla="*/ 0 h 83"/>
              <a:gd name="T11" fmla="*/ 37 w 3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83">
                <a:moveTo>
                  <a:pt x="0" y="0"/>
                </a:moveTo>
                <a:cubicBezTo>
                  <a:pt x="21" y="32"/>
                  <a:pt x="16" y="21"/>
                  <a:pt x="28" y="55"/>
                </a:cubicBezTo>
                <a:cubicBezTo>
                  <a:pt x="31" y="64"/>
                  <a:pt x="37" y="83"/>
                  <a:pt x="37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8001000" y="41370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000"/>
              <a:t>E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114800" y="17526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000"/>
              <a:t>N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4556125" y="6118225"/>
            <a:ext cx="396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79925" y="6489700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000"/>
              <a:t>S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46125" y="39751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00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2673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stockimg.com/file_thumbview_approve/6012164/2/stock-illustration-6012164-seamless-topographic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55"/>
            <a:ext cx="6870700" cy="68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WHAT THE WHAT MAP???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1.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No</a:t>
            </a: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 :The elevation must be under 1400 meters, but over 1300 meters.</a:t>
            </a:r>
          </a:p>
          <a:p>
            <a:pPr eaLnBrk="1" hangingPunct="1"/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2. about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400 meters</a:t>
            </a:r>
            <a:endParaRPr lang="en-US" sz="4400" smtClean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44035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1291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3. (A) is probably close to the 750 meter line, (B) is above 1300 meters. The difference between the two would probably be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650 to 700 meters.</a:t>
            </a:r>
          </a:p>
        </p:txBody>
      </p:sp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1967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4.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No</a:t>
            </a: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: It must be more than 700 meters and less than 800 meters.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5.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Down a valley</a:t>
            </a: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: If the contour lines point up the slope it’s a valley, if they point down the slope it’s a ridge.</a:t>
            </a:r>
          </a:p>
        </p:txBody>
      </p:sp>
      <p:sp>
        <p:nvSpPr>
          <p:cNvPr id="46083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14215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6. </a:t>
            </a:r>
            <a:r>
              <a:rPr lang="en-US" sz="4400" u="sng" smtClean="0">
                <a:solidFill>
                  <a:srgbClr val="800000"/>
                </a:solidFill>
                <a:latin typeface="Georgia" pitchFamily="18" charset="0"/>
              </a:rPr>
              <a:t>East</a:t>
            </a:r>
            <a:r>
              <a:rPr lang="en-US" sz="4400" smtClean="0">
                <a:solidFill>
                  <a:srgbClr val="800000"/>
                </a:solidFill>
                <a:latin typeface="Georgia" pitchFamily="18" charset="0"/>
              </a:rPr>
              <a:t>: When contour lines are close together that means there is a steep slope, the further apart the lines, the more gentile the slope and therefore an easier walk! Go east!</a:t>
            </a:r>
          </a:p>
        </p:txBody>
      </p:sp>
      <p:sp>
        <p:nvSpPr>
          <p:cNvPr id="47107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4539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932" y="2136338"/>
            <a:ext cx="780213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Drawing Contour Lines</a:t>
            </a:r>
            <a:br>
              <a:rPr lang="en-US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Practice!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4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609600" y="685800"/>
          <a:ext cx="8056563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4000500" imgH="2876550" progId="Designer.Drawing.7">
                  <p:embed/>
                </p:oleObj>
              </mc:Choice>
              <mc:Fallback>
                <p:oleObj r:id="rId3" imgW="4000500" imgH="2876550" progId="Designer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8056563" cy="577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686300" y="4913313"/>
            <a:ext cx="20875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Contour Interval __________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33CC33"/>
                </a:solidFill>
              </a:rPr>
              <a:t>Demo for drawing contour lines on map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43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33CC33"/>
                </a:solidFill>
              </a:rPr>
              <a:t>Contour Activity #1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16" descr="C:\Documents and Settings\jburgess.AD\My Documents\Earth History\activit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713" y="-238125"/>
            <a:ext cx="10641013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33CC33"/>
                </a:solidFill>
              </a:rPr>
              <a:t>Contour Activity #2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4" descr="C:\Documents and Settings\jburgess.AD\My Documents\Earth History\activit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38125"/>
            <a:ext cx="103632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7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upload.wikimedia.org/wikipedia/commons/2/2d/Andes_70.30345W_42.9920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Knuckles</a:t>
            </a:r>
            <a:endParaRPr lang="en-US" dirty="0"/>
          </a:p>
        </p:txBody>
      </p:sp>
      <p:pic>
        <p:nvPicPr>
          <p:cNvPr id="5122" name="Picture 2" descr="http://t1.gstatic.com/images?q=tbn:ANd9GcTRMQ9IrC7vW_oQl92b6HAnaKxNj5hsygq6TVySsyB_IV6tLcX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484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else do you want to know about topographic maps?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use them to see the bathymetry underwater too, like when you’re fishing in a lake or in the gulf!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TOPOGRAPHIC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topographic map uses </a:t>
            </a:r>
            <a:r>
              <a:rPr lang="en-US" b="1" dirty="0"/>
              <a:t>contour</a:t>
            </a:r>
            <a:r>
              <a:rPr lang="en-US" dirty="0"/>
              <a:t> lines to show elevation, </a:t>
            </a:r>
            <a:r>
              <a:rPr lang="en-US" b="1" dirty="0"/>
              <a:t>height</a:t>
            </a:r>
            <a:r>
              <a:rPr lang="en-US" dirty="0"/>
              <a:t> above or below sea </a:t>
            </a:r>
            <a:r>
              <a:rPr lang="en-US" b="1" dirty="0"/>
              <a:t>level</a:t>
            </a:r>
            <a:r>
              <a:rPr lang="en-US" dirty="0"/>
              <a:t>. This map uses a </a:t>
            </a:r>
            <a:r>
              <a:rPr lang="en-US" b="1" dirty="0"/>
              <a:t>satellite</a:t>
            </a:r>
            <a:r>
              <a:rPr lang="en-US" dirty="0"/>
              <a:t> view and can also </a:t>
            </a:r>
            <a:r>
              <a:rPr lang="en-US" b="1" dirty="0"/>
              <a:t>illustrate</a:t>
            </a:r>
            <a:r>
              <a:rPr lang="en-US" dirty="0"/>
              <a:t> how weathering changes Earth’s </a:t>
            </a:r>
            <a:r>
              <a:rPr lang="en-US" b="1" dirty="0"/>
              <a:t>surface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7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889</Words>
  <Application>Microsoft Office PowerPoint</Application>
  <PresentationFormat>On-screen Show (4:3)</PresentationFormat>
  <Paragraphs>224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Bitmap Image</vt:lpstr>
      <vt:lpstr>Designer.Drawing.7</vt:lpstr>
      <vt:lpstr>PowerPoint Presentation</vt:lpstr>
      <vt:lpstr>THINK</vt:lpstr>
      <vt:lpstr>PowerPoint Presentation</vt:lpstr>
      <vt:lpstr>PowerPoint Presentation</vt:lpstr>
      <vt:lpstr>PowerPoint Presentation</vt:lpstr>
      <vt:lpstr>PowerPoint Presentation</vt:lpstr>
      <vt:lpstr>Mt. Knuckles</vt:lpstr>
      <vt:lpstr>PowerPoint Presentation</vt:lpstr>
      <vt:lpstr>Welcome to TOPOGRAPHIC MAPS</vt:lpstr>
      <vt:lpstr>Topographic Maps</vt:lpstr>
      <vt:lpstr>What is a Topographic Map?</vt:lpstr>
      <vt:lpstr>PowerPoint Presentation</vt:lpstr>
      <vt:lpstr>PowerPoint Presentation</vt:lpstr>
      <vt:lpstr>PowerPoint Presentation</vt:lpstr>
      <vt:lpstr>PowerPoint Presentation</vt:lpstr>
      <vt:lpstr>Let’s take a walk up a hill!</vt:lpstr>
      <vt:lpstr>We’re now at an elevation of 100 meters.</vt:lpstr>
      <vt:lpstr>Let’s keep going!</vt:lpstr>
      <vt:lpstr>Now we’re at 200m.</vt:lpstr>
      <vt:lpstr>Shall we march on?</vt:lpstr>
      <vt:lpstr>We’ve made it to 300m!</vt:lpstr>
      <vt:lpstr>On to the peak!</vt:lpstr>
      <vt:lpstr>We’re on the peak, but what’s our elevation?</vt:lpstr>
      <vt:lpstr>Any ideas? </vt:lpstr>
      <vt:lpstr> </vt:lpstr>
      <vt:lpstr> </vt:lpstr>
      <vt:lpstr> </vt:lpstr>
      <vt:lpstr> </vt:lpstr>
      <vt:lpstr> </vt:lpstr>
      <vt:lpstr>Let’s  now look at the same hill, but the way we might see it from an airplane!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we were standing on the peak, what would be our elevation?</vt:lpstr>
      <vt:lpstr>PowerPoint Presentation</vt:lpstr>
      <vt:lpstr>PowerPoint Presentation</vt:lpstr>
      <vt:lpstr>PowerPoint Presentation</vt:lpstr>
      <vt:lpstr>PowerPoint Presentation</vt:lpstr>
      <vt:lpstr>Let’s see what you know.</vt:lpstr>
      <vt:lpstr>PowerPoint Presentation</vt:lpstr>
      <vt:lpstr>1. Could the elevation at the peak (B) be 1410 meters?</vt:lpstr>
      <vt:lpstr>2. What is the elevation at  (E)?</vt:lpstr>
      <vt:lpstr>3.What is the elevation difference between (A) and (B)?</vt:lpstr>
      <vt:lpstr>4. Could the elevation at (F) be 417 meters?</vt:lpstr>
      <vt:lpstr>5. If you walked a straight line from (D) to (C) would you walk over a ridge or down a valley?</vt:lpstr>
      <vt:lpstr>6.Just looking at the map, would it be easier to head down from the peak going East, or going North?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for drawing contour lines on map</vt:lpstr>
      <vt:lpstr>Contour Activity #1</vt:lpstr>
      <vt:lpstr>Contour Activity #2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2012-10-30T21:22:53Z</dcterms:created>
  <dcterms:modified xsi:type="dcterms:W3CDTF">2012-10-30T22:28:14Z</dcterms:modified>
</cp:coreProperties>
</file>