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4" r:id="rId2"/>
    <p:sldId id="272" r:id="rId3"/>
    <p:sldId id="273" r:id="rId4"/>
    <p:sldId id="261" r:id="rId5"/>
    <p:sldId id="266" r:id="rId6"/>
    <p:sldId id="267" r:id="rId7"/>
    <p:sldId id="268" r:id="rId8"/>
    <p:sldId id="269" r:id="rId9"/>
    <p:sldId id="257" r:id="rId10"/>
    <p:sldId id="270" r:id="rId11"/>
    <p:sldId id="259" r:id="rId12"/>
    <p:sldId id="260" r:id="rId13"/>
    <p:sldId id="263" r:id="rId14"/>
    <p:sldId id="264"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35" autoAdjust="0"/>
  </p:normalViewPr>
  <p:slideViewPr>
    <p:cSldViewPr snapToGrid="0" snapToObjects="1">
      <p:cViewPr varScale="1">
        <p:scale>
          <a:sx n="62" d="100"/>
          <a:sy n="62" d="100"/>
        </p:scale>
        <p:origin x="-15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895CA-F761-480D-BC4B-8FEE54858F18}" type="datetimeFigureOut">
              <a:rPr lang="en-US" smtClean="0"/>
              <a:t>8/24/2012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CF388-CD5B-4073-A40C-C39A5A9EAA7E}" type="slidenum">
              <a:rPr lang="en-US" smtClean="0"/>
              <a:t>‹#›</a:t>
            </a:fld>
            <a:endParaRPr lang="en-US"/>
          </a:p>
        </p:txBody>
      </p:sp>
    </p:spTree>
    <p:extLst>
      <p:ext uri="{BB962C8B-B14F-4D97-AF65-F5344CB8AC3E}">
        <p14:creationId xmlns:p14="http://schemas.microsoft.com/office/powerpoint/2010/main" val="401506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Ask which words are new to them</a:t>
            </a:r>
          </a:p>
          <a:p>
            <a:pPr marL="171450" indent="-171450">
              <a:buFontTx/>
              <a:buChar char="-"/>
            </a:pPr>
            <a:r>
              <a:rPr lang="en-US" baseline="0" dirty="0" smtClean="0"/>
              <a:t>Which word(s) are the most important for a plant?</a:t>
            </a:r>
          </a:p>
          <a:p>
            <a:pPr marL="171450" indent="-171450">
              <a:buFontTx/>
              <a:buChar char="-"/>
            </a:pPr>
            <a:r>
              <a:rPr lang="en-US" baseline="0" dirty="0" smtClean="0"/>
              <a:t>Which word(s) are the most important for a rabbit? Shark?</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2</a:t>
            </a:fld>
            <a:endParaRPr lang="en-US"/>
          </a:p>
        </p:txBody>
      </p:sp>
    </p:spTree>
    <p:extLst>
      <p:ext uri="{BB962C8B-B14F-4D97-AF65-F5344CB8AC3E}">
        <p14:creationId xmlns:p14="http://schemas.microsoft.com/office/powerpoint/2010/main" val="201077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Desert</a:t>
            </a:r>
            <a:r>
              <a:rPr lang="en-US" baseline="0" dirty="0" smtClean="0"/>
              <a:t> ecosystem, ask same kinds of questions about biotic and abiotic features</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11</a:t>
            </a:fld>
            <a:endParaRPr lang="en-US"/>
          </a:p>
        </p:txBody>
      </p:sp>
    </p:spTree>
    <p:extLst>
      <p:ext uri="{BB962C8B-B14F-4D97-AF65-F5344CB8AC3E}">
        <p14:creationId xmlns:p14="http://schemas.microsoft.com/office/powerpoint/2010/main" val="281822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binders, Desert – latitudes closer to the equator, sandy, hot, dry, low rainfall</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12</a:t>
            </a:fld>
            <a:endParaRPr lang="en-US"/>
          </a:p>
        </p:txBody>
      </p:sp>
    </p:spTree>
    <p:extLst>
      <p:ext uri="{BB962C8B-B14F-4D97-AF65-F5344CB8AC3E}">
        <p14:creationId xmlns:p14="http://schemas.microsoft.com/office/powerpoint/2010/main" val="331447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same</a:t>
            </a:r>
            <a:r>
              <a:rPr lang="en-US" baseline="0" dirty="0" smtClean="0"/>
              <a:t> questions about biotic and abiotic features</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13</a:t>
            </a:fld>
            <a:endParaRPr lang="en-US"/>
          </a:p>
        </p:txBody>
      </p:sp>
    </p:spTree>
    <p:extLst>
      <p:ext uri="{BB962C8B-B14F-4D97-AF65-F5344CB8AC3E}">
        <p14:creationId xmlns:p14="http://schemas.microsoft.com/office/powerpoint/2010/main" val="228218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Tropical rainforest</a:t>
            </a:r>
            <a:r>
              <a:rPr lang="en-US" baseline="0" dirty="0" smtClean="0"/>
              <a:t> – near equator, dense forests, lots of water, rainfall, humid, hot</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14</a:t>
            </a:fld>
            <a:endParaRPr lang="en-US"/>
          </a:p>
        </p:txBody>
      </p:sp>
    </p:spTree>
    <p:extLst>
      <p:ext uri="{BB962C8B-B14F-4D97-AF65-F5344CB8AC3E}">
        <p14:creationId xmlns:p14="http://schemas.microsoft.com/office/powerpoint/2010/main" val="2821675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abiotic features are</a:t>
            </a:r>
            <a:r>
              <a:rPr lang="en-US" baseline="0" dirty="0" smtClean="0"/>
              <a:t> important for influencing what kinds of organisms live where – like fish in the ocean, tall trees in the rainforest, low grass in the tundra, fur in the arctic – where would these organisms live? What about their bodies has been influenced by their ecosystem? The beluga whale can swim, has blubber for cold temperatures. The mountain goat has hooves for mountain terrain, fur for cold temperatures. The camel has a hump for storing water, hooves for walking </a:t>
            </a:r>
            <a:r>
              <a:rPr lang="en-US" baseline="0" smtClean="0"/>
              <a:t>in sand.</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15</a:t>
            </a:fld>
            <a:endParaRPr lang="en-US"/>
          </a:p>
        </p:txBody>
      </p:sp>
    </p:spTree>
    <p:extLst>
      <p:ext uri="{BB962C8B-B14F-4D97-AF65-F5344CB8AC3E}">
        <p14:creationId xmlns:p14="http://schemas.microsoft.com/office/powerpoint/2010/main" val="4263635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minutes to write, 1 minute to raise hand and share example. Ask if others have the same, anything to add to shared ecosystems.</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3</a:t>
            </a:fld>
            <a:endParaRPr lang="en-US"/>
          </a:p>
        </p:txBody>
      </p:sp>
    </p:spTree>
    <p:extLst>
      <p:ext uri="{BB962C8B-B14F-4D97-AF65-F5344CB8AC3E}">
        <p14:creationId xmlns:p14="http://schemas.microsoft.com/office/powerpoint/2010/main" val="61962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notes go on a sheet of paper in their binder. These should include definitions, diagrams, or important information written by the teacher. These will go in order along with worksheets put in binder. For the questions, write along with the students on the DOC CAM and have them follow along by writing in binder.</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4</a:t>
            </a:fld>
            <a:endParaRPr lang="en-US"/>
          </a:p>
        </p:txBody>
      </p:sp>
    </p:spTree>
    <p:extLst>
      <p:ext uri="{BB962C8B-B14F-4D97-AF65-F5344CB8AC3E}">
        <p14:creationId xmlns:p14="http://schemas.microsoft.com/office/powerpoint/2010/main" val="69236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a:t>
            </a:r>
            <a:r>
              <a:rPr lang="en-US" baseline="0" dirty="0" smtClean="0"/>
              <a:t> students to now look at their word web. Tell them this is a graphic organizer – a way of writing ideas down on paper to help them learn. They can place biotic and abiotic in any oval, as long as ECOSYSTEM is written in the middle oval for Topic.</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5</a:t>
            </a:fld>
            <a:endParaRPr lang="en-US"/>
          </a:p>
        </p:txBody>
      </p:sp>
    </p:spTree>
    <p:extLst>
      <p:ext uri="{BB962C8B-B14F-4D97-AF65-F5344CB8AC3E}">
        <p14:creationId xmlns:p14="http://schemas.microsoft.com/office/powerpoint/2010/main" val="417194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a:t>
            </a:r>
            <a:r>
              <a:rPr lang="en-US" baseline="0" dirty="0" smtClean="0"/>
              <a:t> minutes for each group to decide on biotic/abiotic classification. Some words, like leaves, may incite discussion. If a leaf is on a tree, it is biotic, if it is on the ground, is it abiotic?</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6</a:t>
            </a:fld>
            <a:endParaRPr lang="en-US"/>
          </a:p>
        </p:txBody>
      </p:sp>
    </p:spTree>
    <p:extLst>
      <p:ext uri="{BB962C8B-B14F-4D97-AF65-F5344CB8AC3E}">
        <p14:creationId xmlns:p14="http://schemas.microsoft.com/office/powerpoint/2010/main" val="257660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 student to state where</a:t>
            </a:r>
            <a:r>
              <a:rPr lang="en-US" baseline="0" dirty="0" smtClean="0"/>
              <a:t> Austin is. </a:t>
            </a:r>
            <a:r>
              <a:rPr lang="en-US" dirty="0" smtClean="0"/>
              <a:t>These are discussion</a:t>
            </a:r>
            <a:r>
              <a:rPr lang="en-US" baseline="0" dirty="0" smtClean="0"/>
              <a:t> questions (don’t need to be written down). Use random call and have students give one example of each and write it down on the DOC CAM. Words should include organisms we see and things like temperature, rainfall, terrain, sunlight, weather, etc. Discuss differences across Texas, possibly how political borders can be influenced by abiotic features, like the Rio Grande and the border of Texas, and ask if organisms other than humans obey political borders.</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7</a:t>
            </a:fld>
            <a:endParaRPr lang="en-US"/>
          </a:p>
        </p:txBody>
      </p:sp>
    </p:spTree>
    <p:extLst>
      <p:ext uri="{BB962C8B-B14F-4D97-AF65-F5344CB8AC3E}">
        <p14:creationId xmlns:p14="http://schemas.microsoft.com/office/powerpoint/2010/main" val="265172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binder note sheet, have them make a Venn Diagram of the Gulf Coast and </a:t>
            </a:r>
            <a:r>
              <a:rPr lang="en-US" baseline="0" dirty="0" err="1" smtClean="0"/>
              <a:t>Pineywoods</a:t>
            </a:r>
            <a:r>
              <a:rPr lang="en-US" baseline="0" dirty="0" smtClean="0"/>
              <a:t>. Explain these are both ecosystems of Texas. They may notice similarities like water, vegetation. You can ask: how is the water different? [fresh </a:t>
            </a:r>
            <a:r>
              <a:rPr lang="en-US" baseline="0" dirty="0" err="1" smtClean="0"/>
              <a:t>vs</a:t>
            </a:r>
            <a:r>
              <a:rPr lang="en-US" baseline="0" dirty="0" smtClean="0"/>
              <a:t> salty]. Do you think that is important for the life found there? How about how tall the plants are? Are there forests on the beach? Is there sand in the </a:t>
            </a:r>
            <a:r>
              <a:rPr lang="en-US" baseline="0" dirty="0" err="1" smtClean="0"/>
              <a:t>pineywoods</a:t>
            </a:r>
            <a:r>
              <a:rPr lang="en-US" baseline="0" dirty="0" smtClean="0"/>
              <a:t>? </a:t>
            </a:r>
          </a:p>
          <a:p>
            <a:endParaRPr lang="en-US" baseline="0" dirty="0" smtClean="0"/>
          </a:p>
          <a:p>
            <a:r>
              <a:rPr lang="en-US" baseline="0" dirty="0" smtClean="0"/>
              <a:t>Ask two other examples: </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8</a:t>
            </a:fld>
            <a:endParaRPr lang="en-US"/>
          </a:p>
        </p:txBody>
      </p:sp>
    </p:spTree>
    <p:extLst>
      <p:ext uri="{BB962C8B-B14F-4D97-AF65-F5344CB8AC3E}">
        <p14:creationId xmlns:p14="http://schemas.microsoft.com/office/powerpoint/2010/main" val="264730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in Texas? No, where might it be? Does</a:t>
            </a:r>
            <a:r>
              <a:rPr lang="en-US" baseline="0" dirty="0" smtClean="0"/>
              <a:t> anyone know what we call this ecosystem? [Tundra]. What does the biotic life look like? What does the abiotic look like?</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9</a:t>
            </a:fld>
            <a:endParaRPr lang="en-US"/>
          </a:p>
        </p:txBody>
      </p:sp>
    </p:spTree>
    <p:extLst>
      <p:ext uri="{BB962C8B-B14F-4D97-AF65-F5344CB8AC3E}">
        <p14:creationId xmlns:p14="http://schemas.microsoft.com/office/powerpoint/2010/main" val="99308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binders, write down Tundra – high latitudes, gets months of sunlight and months of darkness, low lying vegetation, animals that can live in the cold, snow and ice</a:t>
            </a:r>
            <a:endParaRPr lang="en-US" dirty="0"/>
          </a:p>
        </p:txBody>
      </p:sp>
      <p:sp>
        <p:nvSpPr>
          <p:cNvPr id="4" name="Slide Number Placeholder 3"/>
          <p:cNvSpPr>
            <a:spLocks noGrp="1"/>
          </p:cNvSpPr>
          <p:nvPr>
            <p:ph type="sldNum" sz="quarter" idx="10"/>
          </p:nvPr>
        </p:nvSpPr>
        <p:spPr/>
        <p:txBody>
          <a:bodyPr/>
          <a:lstStyle/>
          <a:p>
            <a:fld id="{6FDCF388-CD5B-4073-A40C-C39A5A9EAA7E}" type="slidenum">
              <a:rPr lang="en-US" smtClean="0"/>
              <a:t>10</a:t>
            </a:fld>
            <a:endParaRPr lang="en-US"/>
          </a:p>
        </p:txBody>
      </p:sp>
    </p:spTree>
    <p:extLst>
      <p:ext uri="{BB962C8B-B14F-4D97-AF65-F5344CB8AC3E}">
        <p14:creationId xmlns:p14="http://schemas.microsoft.com/office/powerpoint/2010/main" val="88672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257D0-5DCF-CC44-B7FD-A53B8F774BAA}" type="datetimeFigureOut">
              <a:rPr lang="en-US" smtClean="0"/>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DC02E-C2DD-C648-8784-77495429AE9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257D0-5DCF-CC44-B7FD-A53B8F774BAA}" type="datetimeFigureOut">
              <a:rPr lang="en-US" smtClean="0"/>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DC02E-C2DD-C648-8784-77495429AE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257D0-5DCF-CC44-B7FD-A53B8F774BAA}" type="datetimeFigureOut">
              <a:rPr lang="en-US" smtClean="0"/>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DC02E-C2DD-C648-8784-77495429AE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257D0-5DCF-CC44-B7FD-A53B8F774BAA}" type="datetimeFigureOut">
              <a:rPr lang="en-US" smtClean="0"/>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DC02E-C2DD-C648-8784-77495429AE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257D0-5DCF-CC44-B7FD-A53B8F774BAA}" type="datetimeFigureOut">
              <a:rPr lang="en-US" smtClean="0"/>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DC02E-C2DD-C648-8784-77495429AE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257D0-5DCF-CC44-B7FD-A53B8F774BAA}" type="datetimeFigureOut">
              <a:rPr lang="en-US" smtClean="0"/>
              <a:t>8/24/2012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DC02E-C2DD-C648-8784-77495429AE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257D0-5DCF-CC44-B7FD-A53B8F774BAA}" type="datetimeFigureOut">
              <a:rPr lang="en-US" smtClean="0"/>
              <a:t>8/24/2012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DC02E-C2DD-C648-8784-77495429AE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257D0-5DCF-CC44-B7FD-A53B8F774BAA}" type="datetimeFigureOut">
              <a:rPr lang="en-US" smtClean="0"/>
              <a:t>8/24/2012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DC02E-C2DD-C648-8784-77495429AE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257D0-5DCF-CC44-B7FD-A53B8F774BAA}" type="datetimeFigureOut">
              <a:rPr lang="en-US" smtClean="0"/>
              <a:t>8/24/2012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DC02E-C2DD-C648-8784-77495429AE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257D0-5DCF-CC44-B7FD-A53B8F774BAA}" type="datetimeFigureOut">
              <a:rPr lang="en-US" smtClean="0"/>
              <a:t>8/24/2012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DC02E-C2DD-C648-8784-77495429AE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257D0-5DCF-CC44-B7FD-A53B8F774BAA}" type="datetimeFigureOut">
              <a:rPr lang="en-US" smtClean="0"/>
              <a:t>8/24/2012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DC02E-C2DD-C648-8784-77495429AE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257D0-5DCF-CC44-B7FD-A53B8F774BAA}" type="datetimeFigureOut">
              <a:rPr lang="en-US" smtClean="0"/>
              <a:t>8/24/2012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DC02E-C2DD-C648-8784-77495429AE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8970"/>
            <a:ext cx="8229600" cy="1143000"/>
          </a:xfrm>
        </p:spPr>
        <p:txBody>
          <a:bodyPr>
            <a:normAutofit fontScale="90000"/>
          </a:bodyPr>
          <a:lstStyle/>
          <a:p>
            <a:r>
              <a:rPr lang="en-US" sz="4000" dirty="0" smtClean="0"/>
              <a:t/>
            </a:r>
            <a:br>
              <a:rPr lang="en-US" sz="4000" dirty="0" smtClean="0"/>
            </a:br>
            <a:r>
              <a:rPr lang="en-US" sz="4000" b="1" dirty="0"/>
              <a:t>Ecosystem Characteristics	</a:t>
            </a:r>
            <a:r>
              <a:rPr lang="en-US" sz="4000" b="1" dirty="0" smtClean="0"/>
              <a:t>	</a:t>
            </a:r>
            <a:r>
              <a:rPr lang="en-US" sz="4000" b="1" dirty="0"/>
              <a:t>	08/31/12</a:t>
            </a:r>
            <a:r>
              <a:rPr lang="en-US" b="1" dirty="0"/>
              <a:t/>
            </a:r>
            <a:br>
              <a:rPr lang="en-US" b="1" dirty="0"/>
            </a:br>
            <a:endParaRPr lang="en-US" dirty="0"/>
          </a:p>
        </p:txBody>
      </p:sp>
      <p:sp>
        <p:nvSpPr>
          <p:cNvPr id="3" name="Content Placeholder 2"/>
          <p:cNvSpPr>
            <a:spLocks noGrp="1"/>
          </p:cNvSpPr>
          <p:nvPr>
            <p:ph sz="half" idx="1"/>
          </p:nvPr>
        </p:nvSpPr>
        <p:spPr/>
        <p:txBody>
          <a:bodyPr/>
          <a:lstStyle/>
          <a:p>
            <a:pPr marL="0" indent="0" algn="ctr">
              <a:buNone/>
            </a:pPr>
            <a:r>
              <a:rPr lang="en-US" dirty="0" smtClean="0"/>
              <a:t>*Place papers to turn in on top of your green ID*</a:t>
            </a:r>
          </a:p>
          <a:p>
            <a:pPr marL="0" indent="0" algn="ctr">
              <a:buNone/>
            </a:pPr>
            <a:endParaRPr lang="en-US" dirty="0"/>
          </a:p>
          <a:p>
            <a:pPr marL="0" indent="0" algn="ctr">
              <a:buNone/>
            </a:pPr>
            <a:r>
              <a:rPr lang="en-US" b="1" dirty="0" smtClean="0"/>
              <a:t>Clubs are today starting at 2:40 PM!</a:t>
            </a:r>
          </a:p>
          <a:p>
            <a:pPr marL="0" indent="0" algn="ctr">
              <a:buNone/>
            </a:pPr>
            <a:endParaRPr lang="en-US" b="1" dirty="0" smtClean="0"/>
          </a:p>
          <a:p>
            <a:pPr marL="0" indent="0" algn="ctr">
              <a:buNone/>
            </a:pPr>
            <a:endParaRPr lang="en-US" b="1" dirty="0"/>
          </a:p>
        </p:txBody>
      </p:sp>
      <p:sp>
        <p:nvSpPr>
          <p:cNvPr id="4" name="Content Placeholder 3"/>
          <p:cNvSpPr>
            <a:spLocks noGrp="1"/>
          </p:cNvSpPr>
          <p:nvPr>
            <p:ph sz="half" idx="2"/>
          </p:nvPr>
        </p:nvSpPr>
        <p:spPr/>
        <p:txBody>
          <a:bodyPr/>
          <a:lstStyle/>
          <a:p>
            <a:pPr marL="0" indent="0">
              <a:buNone/>
            </a:pPr>
            <a:r>
              <a:rPr lang="en-US" b="1" dirty="0" smtClean="0"/>
              <a:t>DO NOW [journal]</a:t>
            </a:r>
          </a:p>
          <a:p>
            <a:pPr marL="514350" indent="-514350">
              <a:buAutoNum type="arabicPeriod"/>
            </a:pPr>
            <a:r>
              <a:rPr lang="en-US" dirty="0" smtClean="0"/>
              <a:t>If the latex gloves are all out but you need to finish an experiment quickly, what do you do?</a:t>
            </a:r>
          </a:p>
          <a:p>
            <a:pPr marL="514350" indent="-514350">
              <a:buAutoNum type="arabicPeriod"/>
            </a:pPr>
            <a:r>
              <a:rPr lang="en-US" dirty="0" smtClean="0"/>
              <a:t>What is the difference between an ecosystem and a community?</a:t>
            </a:r>
            <a:endParaRPr lang="en-US" dirty="0"/>
          </a:p>
        </p:txBody>
      </p:sp>
    </p:spTree>
    <p:extLst>
      <p:ext uri="{BB962C8B-B14F-4D97-AF65-F5344CB8AC3E}">
        <p14:creationId xmlns:p14="http://schemas.microsoft.com/office/powerpoint/2010/main" val="3217983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4996" y="5818807"/>
            <a:ext cx="8001803" cy="614711"/>
          </a:xfrm>
        </p:spPr>
        <p:txBody>
          <a:bodyPr>
            <a:normAutofit fontScale="85000" lnSpcReduction="10000"/>
          </a:bodyPr>
          <a:lstStyle/>
          <a:p>
            <a:pPr>
              <a:buNone/>
            </a:pPr>
            <a:r>
              <a:rPr lang="en-US" dirty="0" smtClean="0"/>
              <a:t>What ecosystem is this? Why is it found in these places?</a:t>
            </a:r>
          </a:p>
          <a:p>
            <a:pPr>
              <a:buNone/>
            </a:pPr>
            <a:endParaRPr lang="en-US" dirty="0"/>
          </a:p>
        </p:txBody>
      </p:sp>
      <p:pic>
        <p:nvPicPr>
          <p:cNvPr id="4" name="Picture 3"/>
          <p:cNvPicPr>
            <a:picLocks noChangeAspect="1"/>
          </p:cNvPicPr>
          <p:nvPr/>
        </p:nvPicPr>
        <p:blipFill>
          <a:blip r:embed="rId3"/>
          <a:stretch>
            <a:fillRect/>
          </a:stretch>
        </p:blipFill>
        <p:spPr>
          <a:xfrm>
            <a:off x="0" y="0"/>
            <a:ext cx="9144000" cy="55114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5334000" cy="4584700"/>
          </a:xfrm>
          <a:prstGeom prst="rect">
            <a:avLst/>
          </a:prstGeom>
        </p:spPr>
      </p:pic>
      <p:pic>
        <p:nvPicPr>
          <p:cNvPr id="5" name="Picture 4"/>
          <p:cNvPicPr>
            <a:picLocks noChangeAspect="1"/>
          </p:cNvPicPr>
          <p:nvPr/>
        </p:nvPicPr>
        <p:blipFill>
          <a:blip r:embed="rId4"/>
          <a:stretch>
            <a:fillRect/>
          </a:stretch>
        </p:blipFill>
        <p:spPr>
          <a:xfrm>
            <a:off x="7386277" y="0"/>
            <a:ext cx="1757723" cy="6858000"/>
          </a:xfrm>
          <a:prstGeom prst="rect">
            <a:avLst/>
          </a:prstGeom>
        </p:spPr>
      </p:pic>
      <p:pic>
        <p:nvPicPr>
          <p:cNvPr id="6" name="Picture 5"/>
          <p:cNvPicPr>
            <a:picLocks noChangeAspect="1"/>
          </p:cNvPicPr>
          <p:nvPr/>
        </p:nvPicPr>
        <p:blipFill>
          <a:blip r:embed="rId5"/>
          <a:stretch>
            <a:fillRect/>
          </a:stretch>
        </p:blipFill>
        <p:spPr>
          <a:xfrm>
            <a:off x="4572000" y="3251200"/>
            <a:ext cx="2832100" cy="3606800"/>
          </a:xfrm>
          <a:prstGeom prst="rect">
            <a:avLst/>
          </a:prstGeom>
        </p:spPr>
      </p:pic>
      <p:pic>
        <p:nvPicPr>
          <p:cNvPr id="7" name="Picture 6"/>
          <p:cNvPicPr>
            <a:picLocks noChangeAspect="1"/>
          </p:cNvPicPr>
          <p:nvPr/>
        </p:nvPicPr>
        <p:blipFill>
          <a:blip r:embed="rId6"/>
          <a:stretch>
            <a:fillRect/>
          </a:stretch>
        </p:blipFill>
        <p:spPr>
          <a:xfrm>
            <a:off x="0" y="4508500"/>
            <a:ext cx="4572000" cy="2349500"/>
          </a:xfrm>
          <a:prstGeom prst="rect">
            <a:avLst/>
          </a:prstGeom>
        </p:spPr>
      </p:pic>
      <p:pic>
        <p:nvPicPr>
          <p:cNvPr id="8" name="Picture 7"/>
          <p:cNvPicPr>
            <a:picLocks noChangeAspect="1"/>
          </p:cNvPicPr>
          <p:nvPr/>
        </p:nvPicPr>
        <p:blipFill>
          <a:blip r:embed="rId7"/>
          <a:stretch>
            <a:fillRect/>
          </a:stretch>
        </p:blipFill>
        <p:spPr>
          <a:xfrm>
            <a:off x="4884195" y="1695888"/>
            <a:ext cx="2519905" cy="1555312"/>
          </a:xfrm>
          <a:prstGeom prst="rect">
            <a:avLst/>
          </a:prstGeom>
        </p:spPr>
      </p:pic>
      <p:pic>
        <p:nvPicPr>
          <p:cNvPr id="9" name="Picture 8"/>
          <p:cNvPicPr>
            <a:picLocks noChangeAspect="1"/>
          </p:cNvPicPr>
          <p:nvPr/>
        </p:nvPicPr>
        <p:blipFill>
          <a:blip r:embed="rId8"/>
          <a:stretch>
            <a:fillRect/>
          </a:stretch>
        </p:blipFill>
        <p:spPr>
          <a:xfrm>
            <a:off x="5211398" y="0"/>
            <a:ext cx="2174879" cy="16958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9155755" cy="5422190"/>
          </a:xfrm>
          <a:prstGeom prst="rect">
            <a:avLst/>
          </a:prstGeom>
        </p:spPr>
      </p:pic>
      <p:sp>
        <p:nvSpPr>
          <p:cNvPr id="5" name="TextBox 4"/>
          <p:cNvSpPr txBox="1"/>
          <p:nvPr/>
        </p:nvSpPr>
        <p:spPr>
          <a:xfrm>
            <a:off x="213137" y="5830099"/>
            <a:ext cx="8930863" cy="553998"/>
          </a:xfrm>
          <a:prstGeom prst="rect">
            <a:avLst/>
          </a:prstGeom>
          <a:noFill/>
        </p:spPr>
        <p:txBody>
          <a:bodyPr wrap="none" rtlCol="0">
            <a:spAutoFit/>
          </a:bodyPr>
          <a:lstStyle/>
          <a:p>
            <a:r>
              <a:rPr lang="en-US" sz="3000" dirty="0" smtClean="0"/>
              <a:t>What ecosystem is this? Why is it found in these places?</a:t>
            </a:r>
            <a:endParaRPr lang="en-US" sz="3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6769100" cy="4597400"/>
          </a:xfrm>
          <a:prstGeom prst="rect">
            <a:avLst/>
          </a:prstGeom>
        </p:spPr>
      </p:pic>
      <p:pic>
        <p:nvPicPr>
          <p:cNvPr id="5" name="Picture 4"/>
          <p:cNvPicPr>
            <a:picLocks noChangeAspect="1"/>
          </p:cNvPicPr>
          <p:nvPr/>
        </p:nvPicPr>
        <p:blipFill>
          <a:blip r:embed="rId4"/>
          <a:stretch>
            <a:fillRect/>
          </a:stretch>
        </p:blipFill>
        <p:spPr>
          <a:xfrm>
            <a:off x="5771676" y="2662937"/>
            <a:ext cx="3372324" cy="4195063"/>
          </a:xfrm>
          <a:prstGeom prst="rect">
            <a:avLst/>
          </a:prstGeom>
        </p:spPr>
      </p:pic>
      <p:pic>
        <p:nvPicPr>
          <p:cNvPr id="6" name="Picture 5"/>
          <p:cNvPicPr>
            <a:picLocks noChangeAspect="1"/>
          </p:cNvPicPr>
          <p:nvPr/>
        </p:nvPicPr>
        <p:blipFill>
          <a:blip r:embed="rId5"/>
          <a:stretch>
            <a:fillRect/>
          </a:stretch>
        </p:blipFill>
        <p:spPr>
          <a:xfrm>
            <a:off x="0" y="3917924"/>
            <a:ext cx="4024359" cy="2940076"/>
          </a:xfrm>
          <a:prstGeom prst="rect">
            <a:avLst/>
          </a:prstGeom>
        </p:spPr>
      </p:pic>
      <p:pic>
        <p:nvPicPr>
          <p:cNvPr id="7" name="Picture 6"/>
          <p:cNvPicPr>
            <a:picLocks noChangeAspect="1"/>
          </p:cNvPicPr>
          <p:nvPr/>
        </p:nvPicPr>
        <p:blipFill>
          <a:blip r:embed="rId6"/>
          <a:stretch>
            <a:fillRect/>
          </a:stretch>
        </p:blipFill>
        <p:spPr>
          <a:xfrm>
            <a:off x="6502400" y="-1"/>
            <a:ext cx="2641600" cy="2662937"/>
          </a:xfrm>
          <a:prstGeom prst="rect">
            <a:avLst/>
          </a:prstGeom>
        </p:spPr>
      </p:pic>
      <p:pic>
        <p:nvPicPr>
          <p:cNvPr id="8" name="Picture 7"/>
          <p:cNvPicPr>
            <a:picLocks noChangeAspect="1"/>
          </p:cNvPicPr>
          <p:nvPr/>
        </p:nvPicPr>
        <p:blipFill>
          <a:blip r:embed="rId7"/>
          <a:stretch>
            <a:fillRect/>
          </a:stretch>
        </p:blipFill>
        <p:spPr>
          <a:xfrm>
            <a:off x="3777776" y="3517900"/>
            <a:ext cx="1993900" cy="3340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28345" y="5888328"/>
            <a:ext cx="7705684" cy="475670"/>
          </a:xfrm>
        </p:spPr>
        <p:txBody>
          <a:bodyPr>
            <a:normAutofit fontScale="92500" lnSpcReduction="20000"/>
          </a:bodyPr>
          <a:lstStyle/>
          <a:p>
            <a:pPr>
              <a:buNone/>
            </a:pPr>
            <a:r>
              <a:rPr lang="en-US" dirty="0" smtClean="0"/>
              <a:t>What ecosystem is this? What is this region like?</a:t>
            </a:r>
            <a:endParaRPr lang="en-US" dirty="0"/>
          </a:p>
        </p:txBody>
      </p:sp>
      <p:pic>
        <p:nvPicPr>
          <p:cNvPr id="4" name="Picture 3"/>
          <p:cNvPicPr>
            <a:picLocks noChangeAspect="1"/>
          </p:cNvPicPr>
          <p:nvPr/>
        </p:nvPicPr>
        <p:blipFill>
          <a:blip r:embed="rId3"/>
          <a:stretch>
            <a:fillRect/>
          </a:stretch>
        </p:blipFill>
        <p:spPr>
          <a:xfrm>
            <a:off x="0" y="-1"/>
            <a:ext cx="9144000" cy="546770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7666" y="541831"/>
            <a:ext cx="2628900" cy="2578100"/>
          </a:xfrm>
          <a:prstGeom prst="rect">
            <a:avLst/>
          </a:prstGeom>
        </p:spPr>
      </p:pic>
      <p:sp>
        <p:nvSpPr>
          <p:cNvPr id="2" name="TextBox 1"/>
          <p:cNvSpPr txBox="1"/>
          <p:nvPr/>
        </p:nvSpPr>
        <p:spPr>
          <a:xfrm>
            <a:off x="3985953" y="3388822"/>
            <a:ext cx="5444836" cy="3108543"/>
          </a:xfrm>
          <a:prstGeom prst="rect">
            <a:avLst/>
          </a:prstGeom>
          <a:noFill/>
        </p:spPr>
        <p:txBody>
          <a:bodyPr wrap="square" rtlCol="0">
            <a:spAutoFit/>
          </a:bodyPr>
          <a:lstStyle/>
          <a:p>
            <a:r>
              <a:rPr lang="en-US" sz="4000" dirty="0" smtClean="0"/>
              <a:t>What kinds of abiotic features influenced how these two organisms look?</a:t>
            </a:r>
          </a:p>
          <a:p>
            <a:endParaRPr lang="en-US" dirty="0"/>
          </a:p>
          <a:p>
            <a:endParaRPr lang="en-US" dirty="0" smtClean="0"/>
          </a:p>
        </p:txBody>
      </p:sp>
      <p:pic>
        <p:nvPicPr>
          <p:cNvPr id="1026" name="Picture 2" descr="http://images.nationalgeographic.com/wpf/media-live/photos/000/105/cache/beluga-whale_10516_600x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 y="3653716"/>
            <a:ext cx="3473768" cy="231584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QSEBUUEBQUFRQVFxoYFRgYGBcXGhgXGBgYFRwbHhkYHCYfGBojHhUYIC8gIycpLCwsFR4xNzAqNScrLCkBCQoKDgwOGg8PGiwkHyQsLCwsLC8sLCwsLCwsLCwsLCwsLCosLCwsLCwsLCwsKSwsLCwsLCwsLCwsLCwsLCwsLP/AABEIALcBFAMBIgACEQEDEQH/xAAbAAABBQEBAAAAAAAAAAAAAAAEAAECAwUGB//EAD8QAAECBQIDBwMCBQMCBgMAAAECEQADEiExBEEFIlEGEzJhcYGRQqHwscEUUtHh8SNigjNyFRaSorLCByRD/8QAGgEAAwEBAQEAAAAAAAAAAAAAAAECAwQFBv/EADARAAICAgEDAgMHBAMAAAAAAAABAhEDIRIEMUETUSJhcQUUMoGRocFC0eHwFVKx/9oADAMBAAIRAxEAPwBS0wShMVoTBCBHsNnmUTQmLEiGSItSIVjoQETEIQ8Kx0KHhCHgsKFDw0PCsKHhQoeCwoUKFDwWFDQoeFBYUNCh4UFjoaFChQWFChoeGgsVDQoUKCwoYwzw8NBYUNDGHhoLHRExBQiwxEwWKilQilaYIUIqWIqwoEmJgaYmDViB5iYpMloBKYUXFMKKsVGigRegRWgRekRi2a0TSImIgImDE2OiUPDQylgAklgLkwrCicOIv4fpO9Dg28r/AD0jF7VaxenooSpbqYgD4vt/aOGfX4Y6Tt/L+51w6LLLb0HnUJGVD5h06lBUEhSSohwAQ7Rl9l+Mp1iVJkpUChXOFJZul9zYxm8B7PzZer5gUiSFg7hdRZISejXeOP8A5OfKpRS38zr+4Q42m2dXChgYePauzyaoeFDQ7wAKFChQAKE8KFAMUKGMU6rWol/9RaU+pgsKLnhQCjjcghxNRvktj1g2EmmDTXcUNDvDQxChjDtESYAFDGGqHUQoLGMYYw5MRMMBjFahE4iqCwoHWIomCCVxRMFnOIpMTQMUw0Vq18sHxp+RCh+pH3Q/Tl7GqiLkxSmLhEMCYhwYg8O8IZYDGT2hmEIBXaSnnmK6UkEAjLb26RqAxRxDRJnSlS1kgKZ2zYg7+kZZYc4OKNMcuMlIL4Lx5CpYGmCgFXKlWHsFcyj5ARfq+5mFSJimfIU6SN8GAU6RAQEUgpGxv+HzgGfwlYIMmasJe6CokX3SS7N0IMeHl+zckY3Hfy/3ueri62DdS0b/AGf0EiVV3LF7qLvB+omjNr5/SOOTOXInIKlmlVlBRSAfZIHnG1ouIJmkKF/qY2LF7tnaPMacdS7neqe12JrSQbxF4P1MgFLxnx9F9nZXPFxfjX5Hi9djUclrySeE8NCj0jhJPDPEVKABJIAGSdoy9Vx4BxKFR6myfbrGOXNDErmzTHhnkdRRrRGZNCfEQIztHqJkwsTb/aGjRRoAkYc9Tf8AOkeZP7Vj/RH9Tvh9nS/rf6GTr+MTGI08okkeNVgH3bfrHNHsjOmqq1E0lT3yeU9OjfEd+ZVjazfn55Q3ciPPydZlyd2d2PpsUOyOI/8AIqW5VEKaz4g7RamdpVU6g1SiwCrmn+0dQiSPzp+CFqtMFpYjO0Ti6rJjd2Vk6fHNVRjavtNKTaWDMPlYfJjOncb1C/DTLHkHPyYv1HC+6UQGIOPKKEAjIYekdr66eTs6OL7rHH3VlCpMxQFS1q9VGCJOmSMi/nEamziIq1Ft4xbcu5otdg2UhA2aLQW8KiPzpGb/ABXrEhrB5xKTW0Pv3NNOsWMsofEPM4mGIYgxmjVecROrH5eN49Tmjq7+pk8GN7o1pfEUUutQHrAmp4+kDkSVn2AgNSgYpVIB6Rt9+yJVRH3WF2UavtFOVZICPNnPyYyNTWsvMWtT7E2+I2Zun9IC1csJZwX8g8ZPqJz7s0WKMeyAkqA2aFCMhf0qS3mkg/rDQtDtnoCDFgMcJpdXPQfrb1f/ABHSaTjNmWCTHoR66DdS1/4cEumklaNkQ7wBL4sg9R6tEpnEgCyQVfn3jofUYl5M1hn7BwMOIB/8UH8qorl8UJ+lhES6vEvJawZH4NR4d4y53Gmwgk7CKJPHJiiQJbH3LesKXWYV5BdPkfgO41pe8kqYCpLKT6i/6PA3BZ1S05BGDgh9vSBxxOcS3+n8f1gLhi+71hDkA8zPysXNgXZlA/MeP1soZnyh3Xc9PpFLGuMvyPRdIkkEHNxGVOFJINmJjX0K3YjDRndr+A96muWHWPVvtGPR9T6EnrTNOpwerFe6AJmvlp8S0D3EDK49JH1v6AmOGHFDUUKQlKwSGIORsd43uD8KnTFVTEd2hvQknHoPVo9Gf2hJbpHnQ6ZSdbNTU6zvk/6dVAfZqixtfb94BTLBYFxYn4/G/wAxu6rSiWjlsEs0Zktjf483If8APKPGzZ5ZZuUj2sOKOOPGJq8Mltf/ABGsWb7RmcHRyt6faNJtvzaMUy2Vr2+/57RTUH/PX9on3mPaKVrf2/P6RVk0XSusW92FC0Uypty4/LftF6DuLQDB5+mCrK8sxnjRlJIyPPp/WN1goj3tAeuksoEC37xNjMXiHBCEGZKJIAdSDe3VP9IxZin3jupJbEczx/gZlqrl/wDSXt/Irp5DpHZiyXpnLkhW0YwT1iAPpEzIV1hjp/ON6ZhaIn2iuncCLu6aMvXa9aTZPK7ObRVMlySNGTNINni5WsPkR6Rz+o1awHIzd3irTa4gm4bq9/7xLvuiOZ0StShXiQFehiJCNqh5G8ZSdXfHvFsrVheH+bRKl7opSDO5H8w+IUD/AMOfP7wo2pe47YdJAAZTFznyiX/h6QQoPl8wYdElKRYWPR7wLqtUJaXYuA4SCLxyW/Y1aVDhA2EOkF9g3v8A4jBR2gPMzJKiwAsWbJzBZ4ubW8WGe0VOc/YyTibHfFnHs0VI1tSinmtm3xGYmcTUxWCS3NcMQ3K1h7xNGrUkEAqPW17fvvEOUmBpL1PUb+7xamrIfraMrvjgF7up/EH6N94JOtXagON759Acf2iObHdByJqib/qDaAOOKmJKJo+myj/tLMT6Fv8A1GG/jgXd3dna5/t5RopnomJCS9C0sdnDN+8P1OL2v2GnZ2PZPXibKBs4sfX8Eb+QRHmXZDiJ02oVImqsWKCfqThwf1Gxj0yX1EQ1XY607KBw9DvSH6sH+YhrtKKDSINJ8oonF8xFFJ7OE7X6oIkqD+NSUD/kb3+TA2mlFSctuPT+4vF3/wCRpFCJKvoE0kt5Is33+Is4UlPdJOSobbPYFoiUaijZMO0Ntz69do3FyXSD5RlI092Fhk5/HjotNL/0FbloSRMnRlTNO4tn02Z4DXK5rYa/6P8AnWDETNjZ7P0NrRRqAXt7en5+kUKygKbzH4YMlK6+0BqS5ub2+fzeLpbdWZumQBtCsZfprqL9W9Is4ssCWa9ylIbLn/ET0EupVhc/4/aMbthrAjU6XTAuVFc1fokUJ+VLP/phqLaYnJJh8lBCbl2Pz+ftBaZaVgghwQxB6fsYjLlWgrTafmaBAziNVw+la01DlURuTYtEDJQpJMspsWL4hcTV3sxU6SUNMNQqcuDvaBZYWUkNLY3LFVz1Y3jqSm92cb4rVEpqAm5UkeoYA/vAup0yVNWUPsD+vnEjLoYgILdAT+8QmSZqvAJYPm/V41X1If0A53AUsaSCwcXcH22zGZ3KkhQUD08JDW64jZmcNnqlzAZkt12DAhhlnGQDBmi0dMqmcsqLXbdwA594b5USkjltOinKnYsQMlo0JSwS59gI1k8NlhT7NhgH8yYSZCUghDAejn5hNNvsNpA2mSqYCUXALHNiNvvCgiWukMFK/SHivi8INe5Vq9bOpaWEpAdwz/Df0jO0CZk0kLSQBlTH9GjaQlXX3h1OA5MS1YUjCm8NSkKZKzUzkIBt0vf3gLVzQgMqoFvFYC/Xzi/jHFVFYTJSpQI5nBAL/f3EU8P5iUr5gPpXf3B6BydnhuNbZm2rpAsviHdsFhQYu/8At9jF2n40guQSCzC9vy0R4lwxRWli4PKSxLb4GAIAm8IIWRdm5SzA2GScZxFqMJLYt+DV0+pfmCbKtao3F/2i7SzSh1LKUhwxLj9ekZkqaZCUFKiEuKmfJDlh5Y9TB8riSJyqVgNl1jp5s4zGcoV27FV7hsvW1zOVlZqYgg+dsQRLnBCrkscPsIr0MtAH+ixSSxI6/H7QSeFSlqFZNi4BP4/SOaVXQ6CdbJGoSEqIy6W8SVdR0PlGtwLtFO06u6nprlgsJiXcf9ycj1DiAZMqUlqAlxgpazHr7QQUjN42jG1T2XGTR2svtJJIDTE+YfEEDicql6kv/wBw9t44Dli2Tpkm7Dbp+kL015L9Rmj2p1MqbJaYUmWFFKiC9CyAxt6ge8A9mJRCChRBUm6SPqT19+kcZxrSK0i1dypPdzXdDOGOQR0vb+0U9n+1ncKHePyg0nIx4fIFoqXTtx+HY45knTPWtIXvvvG3w9diNo4ns12iTOD3BfDe/wDX4jrtJ1B9Y5HFxdHRfJWU6zTJCi4t5WgWUAoMk+xsbO+fSN7VJFsGztbaOc1PFUglPL9rPaHQlLQloKT+/wCesSlhzeMpfF5YVzK5W2exxkRVq+1XP3enDqbmWUk0bMxsVfMCxth6iR0cziaJCHIvsNz+dY81Cpk3jneTS9csFHRKbCkehB+Y3tTO/mUVLtc7/n7QLpkn+MkqCSShK3IDsgkD4cfYxukowf0MVJymj0GShgHiviOo7rTzpgyiWoj1CS33aL/KMztcirh+pbIllQ/4c5+yfvGMatWayemeddnplWkk45U0+6SRGkPaMbsjMq0obZR+/NGwx8vLDfMduro5ZEVpYWuRgYidCizP5+sQmzAlqikHpbq2IN0s67KYe1xvESuK0JbB06ZR3PzEZumPX5MaKdWl3BBa9vLfyhl6xCg9yGewKtn2jH1Ml9mXxRhqm3ziIzF9f3guarcNTt6E9YhLVmrGLbPu0dV6szB0qG8KJ1ZYixa4/HhRViLv4m/LcbGwB9HaJDUFiplBPU2e7fvFBRcMCFfSSXGW62OLn2hKkKDEGzh+hSq1JLu+8S2OinX6bvByhKV4CjZh+sZkrsysKSubOQoG6aSc9X6RuqHeEM5Z6kkFm64taz4zD6WQliUhQAUwBukAt5Od+m0K9BxQHpOHKQolw6g7YSx6l2Btv1htfw0zAUrZnBD4AfGfTztGhPnKlYQFKCXpIJBLE7Biwaw8oUogS6WdrEgXKjkPknbGxieK7gYM/s5LmsgTFgjDMoF3z8Wien7DSwGUuYsOCTZwenlG1papaQDcBxZxY3LP6XaFLQlyQVDlCwLjrsfCX3sSYvk1qwqwSR2elpSxUsF8gjBIs7XFum8WTdMinmQpaRYl7h/ZoKRcCpJCUEG73ced3vu8OgKFZISeZyxpZABsU/UHe7/TiIpd2MhKQlLJamwPMOg3P7xJFSiwFgkOR1OdtniMyYp0zFAIAsLuPd7jY42MTmSlNSlSdiLNUMFr+Y2h9hDLUQl2tcVPZwevpD6fUqS4ApFiLi77/YtDTtOoygpRTU9k1FYAfCgBuNh0iM+aRZJ7s/8Aa/MQyAbuGcWh9xgXaMBenc+KoF7O2P3EcdP0biO64vKCkzEACvu3mN/MAbsSWuxyY5HXSFyypMwFKk5B/MHrHRha40ZTW7NnstLOnXJBU4mpuDgHIHwf1j1Dh8wvSPqFj7R5+nh7SELFTo7tYsGIYBVzewJ8o7/hAen2f3ePOz7nZ3Yn8NHJavXKIAWpikF3Lk3D/YG3lvA8uZTVSQQoh6mJ6smwpDHGTE1yqgpKEpqE02WDUWJSUj1SC0RmAKKkmwCSySQTSwy/TGPSOikc2xSZgUkEEhN7k3Z8NvDS9UOdwTTdgRgWf5tDzNYhK6QwLkBJckM7qIxeKdTMSgFagCGBAIDO7uG+pLHEMBDUhgeUXZjkWe4w8a3ZbUPqVJIqUpIIIDcuCA2bkH3jKE9MuYKWcsoq6dCakkB33d2EX8P1iZcxM5FgkkKGeRRubPvf/jEzVxKi6Z3pmMthgfp+fpFHEZPey5sq3OhSM/zJKR9zEdIqpRUC4Nx6RWJ7zlfzIDkdQQ/9I4JHZ4PI+xKihMyVMSQUEG9me3wcRtytV9QKVMeUiyWFzd2eNjj/AAwSz3qACVhQNgfrrAv5Kt6HrAK5IMtSCESzdRwUHyqIcFvKPRU1Ncvc4nFxdA+q1SyqliTdlKBN2Dg7hr+cQ181JCQp0mwYKqHi5cAM7g7jEXKnGlZTQSoOwCQq4YFKywI5SxYwtCnkpAcKvUkYt4XAPK9RbdtodkkitqwosRyqA5RysCvozliPLziM7jSZQ5xKSkFQClDJO/Kd93DekXo4ekIVLUoOhyEm7qJYqIPiIqu74DYjHn6NRqT3SSAxUUhK6t7OObN929IceLYO6DJ89KkIVWggJJ5SGG9NKTcMXbaKZk1OCUiq7k4BtcPbA33gedwGSU1pkJSlIAJClEGoMCP5wDuIjO7LSgGEoDFIKlhR+llXYGphsd+kX8C9/wBP8k/Ey6cuRURMmBKhYgzAT/8AIfEKMpfZdALTGqzyFSgHuznpj2hRouH/AGf6E/F7I6laayCtVLKe7Xck+rFm8ns0TQpiAlu7VbxFhSSRYWth36RUNOv6qThgAAWBBJBJLljg7joHi2SsKlkzJKAR4QSSSfpUaXvkn0845mjRMkmcnmalYUwYOo8lwEvcYucbYiAnKACpZpqYkMFv5t6AhiNonpgk0FaCFVKcWW7DDhgxHU/EEqk2PdgmtrWLA5chgFB3YdPOEOwLRypip5QpSbkUqCAnD2BUS2bswtiCF6KYhK2KlGpyTSEqGTgYIcN553izSi6UruEhSq3ckg2HqQTfET1GvUkcqCoBQskMWvcBRY+jwnfgegGbw/wCalRVkEFlBCrUMFNjYu0LXqISyAfEEJZNwkhypR3Fhba0aMxAUsnmUD0dJ2uH6X+YgrTJIApWxN0uDbCXcMSP3ihFGm4chawrJAZJBIb/AGqc3wbnrBOq06pQJKRnPnhsHILdLwpUkpDCvLXpu/3goLXTd7vWM/BPm33jN8r+Q9UZa9MFoUFICkKL5e6Q29mf26w3DJFakmYBLAS4Cea74UCTsxBHzBitOW8JwWverzfbLCLEpIawHKwc28rDAIbriL8CAdQkKVtLSk5Fw+5KfE2GS+YoRLKQamIWBUo8odLkX260+zho0Z2mw4SKcXIzn9N/OIEgBFRAClBuY3WS2xYv5MNoAAQklJYpUhSXuAHe9ZPR3O1wMxd214SJmglakDmQyF+aFY+D/wDKDJ2iNd+VQPNcC6iWs+7n5jX0cn+J4RMQ1yhYbotL/wD2TC5cWmUlaaOX0WnUtCUzElTIpSBZk0JuVWPplmG0dvwa6ULG6Ek/9w5T9xHKaIPKS6ndIydqQwboI6HsnrQQUHCSUizWJf8A+0RlXkrGzB7QqVL1M00mis3SASHBU5TaoMRfqDl4GHDgXqQEJNsPWC55gfi8dB2n0bagKdqkpb/uTyu+2AfeMmmo3Xfq5va+eufNo0T0Q1sHm6ZPeIZly2IWHBpAulqg9mJZ/mJJ0UsqNCkpCyCQUsFDZ9gR5Yizu2dy9r5h5iBYVP6PYbD2/eJa1pgmCr0xqSK3SlVw7hTXL3ax26NCppUZgKHd1FIUfDiyXvdmv6bwUpKQ193LD3+bZ6WhkSkJApJZ332bJ3z12ihG32RmPpgT9NSR7Ej9oxOJ6kyeIJnSzyqKUTEnBdKaSP0f/cB6bXZc/wCisXvMmN6Ek/vGbxmQlalJU7KAFtqbW83S8cySc2vqdMnUEw7tJp+9lhKS1bFCrWUOZIIOygVJ9xHOrlTRNCgrl8ITTh8kYO2Ha8bHBNeJ2nVLm/8AUlll9d+YetyPaKVJCkiYfFUUzGx3iCQ7bBTVD1hYJU3CQssbXJGQvSky0pdjipgwvgJYswpPvmLualqhyfSHAUwzaz4sd4MUlPn+n7xWiUkXY+9xb3zHU0mqObZROmTCm6gVb2uQfMb3+0UzJSwokAFIDlILJKg9/Mn+zwbb+Un3a1n/AMQhKQbEFs2v6b+sCSXgHZizkTSi8twhlAFSSF9U3DI6tkYgTUanUOTQWDump3q9Nx+8dF3YH0n5+YoXJSqxRYff2jRSXsJxfuc8jX6lrSEnq6iL+lQbb7wo11cJRsgjrc59jCjTnD2X7/3I4y9zSSplEpSoi7nDkk+drH3eLCTgJDX2v63O9rQEnWqBCgRUxu3XZiIsM8lIAK6lAl3DW6WsHfMYUaBSSf5Et0D5bf7xOXUaQo0g3UaSoA4uHwRvdoARqFBQNQt4i5JHmOn+YmqYtXM/MLVAswAZqd+vtAAaZa70lLuSCUnw2YEOOhu+46ROYFFw4DmzC6Re3Q7Z6Rjz56yVc17NbN+oAsRvBf8AF1JZVy/K426+TfcXtAAaArD7382s3lbpE1pJZizF288+reUZM4LsBu4sm56XyBj5htOaEhIUerG5STfoLO+8FAahQSGKz0NyCbv+N0iXcvub4e7Na27X67CM0zSoXIdgEk8zuHNjYDGYtmTeVQUauhS933tg3+m0ABqZQG5B9b9fiHVpktzF2tdt9nOcxnyFKAS5JS9rBTjObXY/pmDJqUrXSXeliAkC7t/QN52jOU4xdMpRbHCE1BlNu7jpn+/mYt00tBDJwdg7Wu7bfhjP1MlKFGguoqpUk1OGszDDXu3rA6pSFlTXpYKL4UQWCrtgfYRemtC7M1Z8tKHUq3mT+59o2+xRbTt5gno6gCf6e0cWiUw28s3BIUR54f3jsOxim09SwAwJPRklTfYRGT8NGmPuYyKUpa1nHUsk0j9vmJ8G1ITrDLZq0habZpASU+osfeMuZO7yp6VOSp3pZFwVbApFW/8AgXTawI1cgy1PSqnAelboJJzYs3pFyjaZEZU7O67WT0gy6iwL3+P7Rg/xKEkAqDnGL/MGdutQErkhRYUljccyjSObZXQbxz8zSqURZiMGwsBsRgnoYWNfChzewtfF5YNILq8yBsDvmxiz+MDAkKALHD5xi94x5BTyKHOlRZgQ3kxubFRDizCI9wilQQAlK3KmGS4ScBnFWxx6RdfIj8zbVrkhIJSpjiwtdr9PeJFYbGTbF3x6e8Zy5q2ImLUpSfCWSBclvC4J9W9HhtdqkoBYXLFVPhcAs6upYB2tb2nz2Gb/AGa1FSyi4IC19QQVFAvh7RXr10JClAvdS2+gKLgnyvmCuCyO506VGyky01Fnwlz8kmMCfP7yYZsyzkKclNizU+gGP2McsK5uTOif4FEhwudTxKYCCnvZKfFZlpJH6N+GNfVSChKihCi5qISCbEVOW8y3tGCmY2q06l3CipD1A3UnvA/r3bPu/lBvHnX3YoDo5gXs9iM3ScM37w3TzJ/77CtrEOrWssIKFBRAazZvf+XDXaIHiDEpoLuwv0yGu5+IF0eoUJraigrpCqQslqmCySWPVviFqZgUeVKkh8FZXZhe4f2PX2jqejBKy9XEWcFJBBbPxfEVnigdmb7lvRwYjqVyEIBCVCYkislTJa/MKgXWMsOo9gJxqmEy1EpMwpKijYEkGyjexMUo32FaXc2dPqFTEEplq8ObtUN2LFriBjxFP2vg+X5mMtctT0pWhSA55KgDfa7G13LC5gKeqcH/ANFZPQAENgDNzi0NQdg5I1tRxalTFnzkb4OYaOZXxNRJ/wBMWtzJUD8bQo09NkckdIUW8QH+6xLAPnp/bMEIlqIdCCUlqlBmGBvnOBGbNVUJgUCqxNJoUlbKYNfawLgAEX2MaWulihPdzFLBIASgGWZZwwDMGwwiXFBbJdwbt4hSTkC7t/tP04JyN4fTyDMWqXLpK0sVISQ4BOSCfC/VsxTMKmSLhiSCCXYEKe1ty3oXZoj3nNUoqrKmfBIJclRVdQZgB7+cTQ7Ap3aKTLJQqbzJt4VZBYi42Z3842DIJS4KjSAVOCmipzhTEnyS+fOBVaoU0lEpVSSk8t1Amq5ZycNbHpCTKDXKxchAsXPMN3uGtnPtDaj4BX5JS5hcVFJfwm9n8Nv6wXNmDulLmMSE5ANlEHG5cnB8oCnTlJBLy6SzEpJflN8uA+c23inUTplPKEHBRUpY7xK8EhilPp/SMnjk2mmVyS8FsviiFLShFZ5XqNgLOAcgizDFyPWI91PUR3JQxwFAPucjD9doytT2pnAK7/SvTesFQCQSE+IAgXAHrYvDJ7VilTacql/UUEKAqwCQARjdrx0ejLuv4MvUR08nWK7pBmopmOaUO4UegUPEcDAhlLJJVUghSg7KAIVLBBBctc/T6xjaWbpJ5AlrJI8IJWlaSejr/R856WzuEyQAOYmqnxrZwRe5OUvcGxA2xksMYt3aL5trVByuJIcGZOlctr0hnd3a5Nxn+UbRncL4xIkDUS01CWoVS6T3hWsDCgnwhy4NsxMcKSQp++RsCJiyWBIDg7sMXcFxE5fDkhZdc0psAO9UwAIUwU1/cb7bWlBa2S3I5/UdqlrUGkK86Ssc6mpuoWFvC3vHfcJ1q5fAp80BRmFCmsHqUukOAG3u0YCNAFgv3iVqU4AmGkJBcEEhx4cNiOln6IjgvdhaklYRzhlFjNcZFwwvbrBklF8Ul5RUFLb+R5svioKCP4ecgC6aAwSzVXAdicmxBMGcL43LkDuimdJJUkkTAWqFOCXKQWSSPPaIq0eulFS5M2ZMQCXGawcvLchSbm1w7xXpe0aSCjUI7sh/pLObYz8g4MdEkpLW/ozBOns9N7d6iWgSlrKQpaSlDqAwpC7AggkO8ctrNdSUBfeEqugpTWlLtZYDMSwItgX8uh7V6OXqeHaVc1IUEhB9AtBBv/xEcTK4IuQX08yZKIBs4UCHszgsMMTgxyYuPFWdOS+To2+LSe5UoV+EB1JNYNTFnYXvcBmqhahzLCXJIASWCV3IcG9nNgE+Q9seTM1SKgpImZS6CJajgtQcjzEDf+YCiyyUqJJKVJAUzCzsBjDVRooN9iLXk6fST1y0lExlgJDqNKVVVO7YwcjFIO8WcIkJnaiWkG5JJGBQQxsLEbh+scpL4utbgJlpKWCWXkDd8Eg2be2GeOn7FKMqRO1EwUqfukh3ukc5B3HKNziOfNcV32aY6kzX7RcQUVhMmYqWxKioN6Us4LU3jntDp0pCaACoj/VCwaSb+EpNz54xYQ8nUqdVagVEkmkFmLUgONhjrcXiyVxFSSoIezOSAQb1KFN7Un9I41m1xpUbuNvlYLxtapqZRlgMJiSlm/lXYlvFYjO0as7RKmELdhQlIviwBt0D/jRifxRXNlqv46iCzOULNj84/pGxop0xcpNv5SLBy4D79SIvnUrivH8glcKfv/AbK4WO6IcElrkBrBL7dR94ypi1SyWFdrWKXsUnHiYG5OIP1XHE6dkKqCyOvndj1PSM2ZrkzFAiphs9lB9zkZyC5f4Flp/GtA4exncR0qV88yWF1gkHYpHRhhz9s2haWSlNwlRlh08isGkKGfCWJxjrGtq0perBFm2ZWw2B8/SAu8sCSClTKuEuXDuCbjLMQbvHZDKpx0c7jT2QM8pSQlR5UpIBJZKiTWKlE1sWu3m14Wn1CisFlqADAuEuBcpsDUSGYu9m3aK9t2WSQ9y73DeQwPMRX3lKzWAQGIp8L2dm3IdLbNsYuxUFK1CXYropsAxU4zVbDvjZoUCjVthVL/B2ceVm9jCilZJfpJCSjlULXBUbnDuAOXw9N4X8FVSSWG5vYklt3f8ARw0ZPDNcHMvmqch9ju/V72HnGxw0TZiAZbUkmt2ZxgOTnOL28o4OeWLp7OjhFrQgeYlPKm4pyHJdiTzItYB+sWSZxmIUpVSaFJ7wEMKCVENgqazthveFqXCab7EqseRrEMG67h/aK0iYlJexIAFSSLpc1Frl6hzG0dcW2rZjJUwzhOpSDWUhgA6VGyQpwGJe7hioliSOsVaqemdUoIQgBgUJuXNRw9yXJLX+DFeongqNSVBJcpspXhA5QBkkKcYxEUyCkJZQCpgcsXWHBLFgQVMSohzcvFV5EXKDJAJSTYpIBJGck+rsfMWitWoCglNIKgkgCwCw4Nz1yQM2sxDxcmSpKqgboukkVEquHJYgkg/aK9NpyqcAlRSyFEEMLhuZl5DkWzfeFaHTG1QmS5ClSpImUjupsp+UKdwQpnUQCg9ObrirW9mZSlBelmKkrIwkKQasFwoAM9msPaCdCFSZIROpWASszFOlQDsAx8XyzHeLtSogKSVsQxDt9JzkfVSxHlD5NfhFxv8AEcvqJBlTEjWSUzpYN1IQlzuaqGVhi+c7GLtRPK1d5w+YhKD/APxswoT6cpVezAX9Y6DhstUonvCFOSpK6VFiS4IBskMbklsN0gTifY6XPedLqkLUS6UpvUSTgWYh7ho0WRN7/wAfoQ4PwBTeOolzDL1KTIe4p/1JdwT4g9sB2e5i2bxmQe7QiakBKQALLUMC5ywfe/LdwGgfQ8F1pHMiVqJaVAKqIcUlgym2LG249Yr4r2DmVKmylIBmEmhVrm5IITSEjp5w6hdN/voPiq0dPreET9PL7yaEMCBymrmILKf6XPR/FHQ8Y0akcPQhJctKS4zatRLXe5xHH8Nm6jUrEniCk91LpLIWVcySAnlQCSfU56x0faTVompQJBrlySa7H/qAApBG9i7fMc0k7Vm8WqdGVpe7Ml1AmpBKRVypWhTg9ecLFn2PheMrU6EzUPMQmYAhZLBJNSQ/KTm4SOvl029QCdPK00pKVCSp0qNRCmchFRYlJqCbvcD3H0ekEuoVLCCyFAEEkKsAVH6nBJIHR3zFWlsim9GtxeZ3PAgsXMtEqnzZSX+xVeOe0Wu/iZaVIJOASTUAR9LfSnHkHEdLxjiWn1EgSFEKZSORizG11GzlNRB/2RxGo7NTtKv/APSK5ktT94HSABUSimpiSEtkZ67TiScaenfkrK2pWto0Jkt0vZ3ASQAw+nbZnttAfGeF96kB1ApDN4wpzS9JUAmxe3S3Qa2j4dNSgFdUzlIpJAIUyQmwNmu7Eh1Hpeek0tEspmJ5iSUqU/gUoFmJuUpcu/ndopOnaYmr00cNP4NNlLliXTUV04WOeoJ+r6vdrGO27WgafSaeRJUKiqwGTetbCznlAyPEYv0uhHepJqUoOZZIJSlR/wBouVEOAo9GDPA/abhgnJT3iKy7OoFCkC7lOd0h3b0xESk8s1yWkUorHF13Zzun4mkKSUqSbutRCiXSCokgjAJb2+dbTLSsVJUpTgg3azWDM++dmjF1XZvUpbuJonAJSqhRAWHATYKeoA8vt7xuSVlKEMiWJoBDOGAFiTS1jSGS7e8Rl6ZUnFlQy7poq1BCZspJBfu5lgSb00P/AO938oLOkEvVqUhylQlpJJLJKEpDOXYOGhcIkK70TNQUSyrkAIUCBc3F6Xy73aLJd1kzFOl7AbqJd3s4cgsH8MRDG7a8VX8lymuKr3H1KROU05KamKQQrALgBztm/UxQiSmUwFSSmzWZtr3wRc+cXTSE8qwhBQKlr5g9QCg6VE2DtfcRBM6gBcsMByhvqGHuOb19Y19IjmREytwApRPhu7EO4++Q+PimUhINMyyQtRIa9RFRYdXa3VXUmHmzikpbxJdaUCxHrvV4i/leIotMWQpJTUpdVYJFnJCSksSSxNsbRooszbIaaUZirhkpAUoOCSAwUwfxZT7PFc9b1BKVAAVczeF7EDItsOrwyJ7FS0MDQUcviN97j6lBw29usVLnvzhSiqkAAjISEpIqfo9/Ld73xJsjLlqCEMtI5cKCiQbv9PWFFummFQxMGzJMxgdxZQa722hQ9i0EJXLCQGDh2cOwqJO0WaSWCsmWCpKQWYgPUeZwoDy6kttChRlWrNbsM1OmlzAZfM53BpZi4P2GXFt4tXMDJrGLEXyi5Yhunu0KFEJdh+451CDzEEJASQ3RizjDWVYdBFJ4tLcOlRUCQGaxIAcX3qHpChRosaJ5MeUpL86AD4XsrbJYDr9/aJy5yroCUq5KiTYFgVGz2AcYzChRKih2RlTSoAkMQzqDEquyvENyG++zw3flANTY5rPSeU53SyhaHhQUrCxT5ykpASWKN2CgoAOxcAiyvt7xfM4gopScGo1JLYBDYGN3uesKFA0vYEQRNmqfu+V6ioAsSMF9sjbObYilUqZSrvPAC5UFOUpU7sCMgHYe8KFEt0xpWrCOGcshILFYsVsAVh7OGZ284fWLVLMo0EBcwAVKBySgFQBNYcgXvu1hChRVXLYrpaLqSWqUKQql23qpa187tAut0s1CSsBAUDSAQlQAcIpNmU5Ni1oUKElsG9F0tTv3aWvYEm13A9ftcQHqNUtAqJa7EubXZ+h223hQoIpNjbou1urCAVXe/nckdS2H+fKApygoOp0qcAA3IJIHiHn+sKFFqKRLYWlZQBUSphZzu9YNr2AA+YvmMUpWFKUrNwCFZF3OLN1YQoUFasARNQUKlEEEkBLUt/yuB6eUT1bFIyMAnci9ugDHpt7QoUQUWK10xndzgF29h5QHO4UmaQtb1OSHLgAcwYeg3fboIUKH22hdyes1dDhV2N7OTZ1F/MPENRMqIWFkqOQbXzkA5xChQ0tJib3QlTAKTkgcxIcvgsp3IN8mBJ0tTm7KNizBsuzdbv1+IUKGIQRspKSQQyiS+A32J+Io4wVIQ45WclVj6g7nI+IUKFfxodfCycvVplumhIc1AOv6mP0lI3fG8KFCiyT/2Q=="/>
          <p:cNvSpPr>
            <a:spLocks noChangeAspect="1" noChangeArrowheads="1"/>
          </p:cNvSpPr>
          <p:nvPr/>
        </p:nvSpPr>
        <p:spPr bwMode="auto">
          <a:xfrm>
            <a:off x="0" y="-8429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3.bp.blogspot.com/-evSoYeCZ11Q/TVklIn1b7MI/AAAAAAAAAuE/vZB-NsW8SW4/s1600/alnassma-cam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054" y="271956"/>
            <a:ext cx="4286250" cy="2847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545" y="-1"/>
            <a:ext cx="9038455" cy="6740307"/>
          </a:xfrm>
          <a:prstGeom prst="rect">
            <a:avLst/>
          </a:prstGeom>
          <a:noFill/>
        </p:spPr>
        <p:txBody>
          <a:bodyPr wrap="square" lIns="91440" tIns="45720" rIns="91440" bIns="45720">
            <a:spAutoFit/>
          </a:bodyPr>
          <a:lstStyle/>
          <a:p>
            <a:pPr marL="0" indent="0" algn="ctr">
              <a:buNone/>
            </a:pP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COMMUNITY			population	WATER</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lgn="ctr">
              <a:buNone/>
            </a:pP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HERDS					Parasite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lgn="ctr">
              <a:buNone/>
            </a:pP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SHARP TEETH		PREDATOR</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lgn="ctr">
              <a:buNone/>
            </a:pP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OXYGEN				ESCAPE	COMMENSALISM</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lgn="ctr">
              <a:buNone/>
            </a:pP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SUNLIGHT		COMPETITION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photosynthesis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040573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a:t>
            </a:r>
            <a:endParaRPr lang="en-US" dirty="0"/>
          </a:p>
        </p:txBody>
      </p:sp>
      <p:sp>
        <p:nvSpPr>
          <p:cNvPr id="3" name="Content Placeholder 2"/>
          <p:cNvSpPr>
            <a:spLocks noGrp="1"/>
          </p:cNvSpPr>
          <p:nvPr>
            <p:ph idx="1"/>
          </p:nvPr>
        </p:nvSpPr>
        <p:spPr/>
        <p:txBody>
          <a:bodyPr/>
          <a:lstStyle/>
          <a:p>
            <a:pPr marL="0" indent="0">
              <a:buNone/>
            </a:pPr>
            <a:r>
              <a:rPr lang="en-US" dirty="0" smtClean="0"/>
              <a:t>EVEN #: </a:t>
            </a:r>
            <a:r>
              <a:rPr lang="en-US" b="1" dirty="0" smtClean="0"/>
              <a:t>Describe at least four ecosystems</a:t>
            </a:r>
            <a:r>
              <a:rPr lang="en-US" dirty="0" smtClean="0"/>
              <a:t>. Include temperature, precipitation, biotic life, and location on the planet.</a:t>
            </a:r>
          </a:p>
          <a:p>
            <a:pPr marL="0" indent="0">
              <a:buNone/>
            </a:pPr>
            <a:endParaRPr lang="en-US" dirty="0"/>
          </a:p>
          <a:p>
            <a:pPr marL="0" indent="0">
              <a:buNone/>
            </a:pPr>
            <a:r>
              <a:rPr lang="en-US" dirty="0" smtClean="0"/>
              <a:t>ODD #: </a:t>
            </a:r>
            <a:r>
              <a:rPr lang="en-US" b="1" dirty="0" smtClean="0"/>
              <a:t>Write a precise definition of an ecosystem</a:t>
            </a:r>
            <a:r>
              <a:rPr lang="en-US" dirty="0" smtClean="0"/>
              <a:t>. When you are finished, help the even #’s with their ecosystems.</a:t>
            </a:r>
            <a:endParaRPr lang="en-US" dirty="0"/>
          </a:p>
        </p:txBody>
      </p:sp>
    </p:spTree>
    <p:extLst>
      <p:ext uri="{BB962C8B-B14F-4D97-AF65-F5344CB8AC3E}">
        <p14:creationId xmlns:p14="http://schemas.microsoft.com/office/powerpoint/2010/main" val="3617691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defines an ecosystem? </a:t>
            </a:r>
            <a:r>
              <a:rPr lang="en-US" dirty="0" smtClean="0"/>
              <a:t>[binder]</a:t>
            </a:r>
            <a:endParaRPr lang="en-US" dirty="0"/>
          </a:p>
        </p:txBody>
      </p:sp>
      <p:sp>
        <p:nvSpPr>
          <p:cNvPr id="3" name="Content Placeholder 2"/>
          <p:cNvSpPr>
            <a:spLocks noGrp="1"/>
          </p:cNvSpPr>
          <p:nvPr>
            <p:ph idx="1"/>
          </p:nvPr>
        </p:nvSpPr>
        <p:spPr>
          <a:xfrm>
            <a:off x="457200" y="1612388"/>
            <a:ext cx="8229600" cy="4525963"/>
          </a:xfrm>
        </p:spPr>
        <p:txBody>
          <a:bodyPr/>
          <a:lstStyle/>
          <a:p>
            <a:pPr>
              <a:buNone/>
            </a:pPr>
            <a:r>
              <a:rPr lang="en-US" dirty="0" smtClean="0"/>
              <a:t>An ecosystem </a:t>
            </a:r>
            <a:r>
              <a:rPr lang="en-US" b="1" dirty="0" smtClean="0"/>
              <a:t>is </a:t>
            </a:r>
            <a:r>
              <a:rPr lang="en-US" b="1" dirty="0"/>
              <a:t>a biological community of </a:t>
            </a:r>
            <a:r>
              <a:rPr lang="en-US" b="1" i="1" dirty="0"/>
              <a:t>interacting organisms </a:t>
            </a:r>
            <a:r>
              <a:rPr lang="en-US" b="1" dirty="0"/>
              <a:t>and their </a:t>
            </a:r>
            <a:r>
              <a:rPr lang="en-US" b="1" i="1" dirty="0"/>
              <a:t>physical environment</a:t>
            </a:r>
            <a:r>
              <a:rPr lang="en-US" b="1" i="1" dirty="0" smtClean="0"/>
              <a:t>.</a:t>
            </a:r>
          </a:p>
          <a:p>
            <a:pPr>
              <a:buNone/>
            </a:pPr>
            <a:endParaRPr lang="en-US" i="1" dirty="0" smtClean="0"/>
          </a:p>
          <a:p>
            <a:pPr>
              <a:buNone/>
            </a:pPr>
            <a:endParaRPr lang="en-US" dirty="0" smtClean="0"/>
          </a:p>
          <a:p>
            <a:pPr>
              <a:buNone/>
            </a:pPr>
            <a:endParaRPr lang="en-US" dirty="0" smtClean="0"/>
          </a:p>
        </p:txBody>
      </p:sp>
      <p:pic>
        <p:nvPicPr>
          <p:cNvPr id="4" name="Picture 3"/>
          <p:cNvPicPr>
            <a:picLocks noChangeAspect="1"/>
          </p:cNvPicPr>
          <p:nvPr/>
        </p:nvPicPr>
        <p:blipFill>
          <a:blip r:embed="rId3"/>
          <a:stretch>
            <a:fillRect/>
          </a:stretch>
        </p:blipFill>
        <p:spPr>
          <a:xfrm>
            <a:off x="4052501" y="2814841"/>
            <a:ext cx="4153195" cy="3770191"/>
          </a:xfrm>
          <a:prstGeom prst="rect">
            <a:avLst/>
          </a:prstGeom>
        </p:spPr>
      </p:pic>
      <p:sp>
        <p:nvSpPr>
          <p:cNvPr id="5" name="TextBox 4"/>
          <p:cNvSpPr txBox="1"/>
          <p:nvPr/>
        </p:nvSpPr>
        <p:spPr>
          <a:xfrm flipH="1">
            <a:off x="527163" y="3467347"/>
            <a:ext cx="3126156" cy="3046988"/>
          </a:xfrm>
          <a:prstGeom prst="rect">
            <a:avLst/>
          </a:prstGeom>
          <a:noFill/>
        </p:spPr>
        <p:txBody>
          <a:bodyPr wrap="square" rtlCol="0">
            <a:spAutoFit/>
          </a:bodyPr>
          <a:lstStyle/>
          <a:p>
            <a:pPr marL="342900" indent="-342900">
              <a:buAutoNum type="arabicPeriod"/>
            </a:pPr>
            <a:r>
              <a:rPr lang="en-US" sz="2400" dirty="0" smtClean="0">
                <a:solidFill>
                  <a:schemeClr val="accent2">
                    <a:lumMod val="75000"/>
                  </a:schemeClr>
                </a:solidFill>
              </a:rPr>
              <a:t>What is the physical environment? How do we define this?</a:t>
            </a:r>
          </a:p>
          <a:p>
            <a:pPr marL="342900" indent="-342900">
              <a:buAutoNum type="arabicPeriod"/>
            </a:pPr>
            <a:r>
              <a:rPr lang="en-US" sz="2400" dirty="0" smtClean="0">
                <a:solidFill>
                  <a:schemeClr val="accent2">
                    <a:lumMod val="75000"/>
                  </a:schemeClr>
                </a:solidFill>
              </a:rPr>
              <a:t>In what ways to organisms interact with it?</a:t>
            </a:r>
          </a:p>
          <a:p>
            <a:pPr marL="342900" indent="-342900">
              <a:buAutoNum type="arabicPeriod"/>
            </a:pPr>
            <a:r>
              <a:rPr lang="en-US" sz="2400" dirty="0" smtClean="0">
                <a:solidFill>
                  <a:schemeClr val="accent2">
                    <a:lumMod val="75000"/>
                  </a:schemeClr>
                </a:solidFill>
              </a:rPr>
              <a:t>Is it necessary for them to interact?</a:t>
            </a:r>
            <a:endParaRPr lang="en-US" sz="24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environment</a:t>
            </a:r>
            <a:endParaRPr lang="en-US" dirty="0"/>
          </a:p>
        </p:txBody>
      </p:sp>
      <p:sp>
        <p:nvSpPr>
          <p:cNvPr id="3" name="Content Placeholder 2"/>
          <p:cNvSpPr>
            <a:spLocks noGrp="1"/>
          </p:cNvSpPr>
          <p:nvPr>
            <p:ph idx="1"/>
          </p:nvPr>
        </p:nvSpPr>
        <p:spPr/>
        <p:txBody>
          <a:bodyPr/>
          <a:lstStyle/>
          <a:p>
            <a:pPr marL="514350" indent="-514350">
              <a:buNone/>
            </a:pPr>
            <a:r>
              <a:rPr lang="en-US" dirty="0" smtClean="0"/>
              <a:t>Made up of two things:</a:t>
            </a:r>
          </a:p>
          <a:p>
            <a:pPr marL="514350" indent="-514350">
              <a:buAutoNum type="arabicPeriod"/>
            </a:pPr>
            <a:endParaRPr lang="en-US" dirty="0" smtClean="0"/>
          </a:p>
          <a:p>
            <a:pPr marL="514350" indent="-514350">
              <a:buAutoNum type="arabicPeriod"/>
            </a:pPr>
            <a:r>
              <a:rPr lang="en-US" dirty="0" smtClean="0"/>
              <a:t>The BIOTIC – living things</a:t>
            </a:r>
          </a:p>
          <a:p>
            <a:pPr marL="514350" indent="-514350">
              <a:buAutoNum type="arabicPeriod"/>
            </a:pPr>
            <a:r>
              <a:rPr lang="en-US" dirty="0" smtClean="0"/>
              <a:t>The ABIOTIC – non-living things</a:t>
            </a:r>
          </a:p>
          <a:p>
            <a:pPr marL="514350" indent="-514350">
              <a:buNone/>
            </a:pPr>
            <a:endParaRPr lang="en-US" dirty="0" smtClean="0"/>
          </a:p>
          <a:p>
            <a:pPr marL="514350" indent="-514350">
              <a:buNone/>
            </a:pPr>
            <a:r>
              <a:rPr lang="en-US" dirty="0" smtClean="0"/>
              <a:t>Put these words in your WORD WEB.</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ABIOTIC OR BIOTIC?</a:t>
            </a:r>
            <a:endParaRPr lang="en-US" dirty="0"/>
          </a:p>
        </p:txBody>
      </p:sp>
      <p:sp>
        <p:nvSpPr>
          <p:cNvPr id="3" name="Content Placeholder 2"/>
          <p:cNvSpPr>
            <a:spLocks noGrp="1"/>
          </p:cNvSpPr>
          <p:nvPr>
            <p:ph idx="1"/>
          </p:nvPr>
        </p:nvSpPr>
        <p:spPr/>
        <p:txBody>
          <a:bodyPr/>
          <a:lstStyle/>
          <a:p>
            <a:pPr>
              <a:buNone/>
            </a:pPr>
            <a:r>
              <a:rPr lang="en-US" dirty="0" smtClean="0"/>
              <a:t>Harvard – oxygen, soil, bacteria</a:t>
            </a:r>
          </a:p>
          <a:p>
            <a:pPr>
              <a:buNone/>
            </a:pPr>
            <a:r>
              <a:rPr lang="en-US" dirty="0" smtClean="0"/>
              <a:t>Columbia – clouds, humidity, pine tree</a:t>
            </a:r>
          </a:p>
          <a:p>
            <a:pPr>
              <a:buNone/>
            </a:pPr>
            <a:r>
              <a:rPr lang="en-US" dirty="0" smtClean="0"/>
              <a:t>Texas – fungus, rain, carbon dioxide</a:t>
            </a:r>
          </a:p>
          <a:p>
            <a:pPr>
              <a:buNone/>
            </a:pPr>
            <a:r>
              <a:rPr lang="en-US" dirty="0" smtClean="0"/>
              <a:t>Yale – granite, sun ray, water</a:t>
            </a:r>
          </a:p>
          <a:p>
            <a:pPr>
              <a:buNone/>
            </a:pPr>
            <a:r>
              <a:rPr lang="en-US" dirty="0" smtClean="0"/>
              <a:t>Berkeley – dew, reindeer, leaves</a:t>
            </a:r>
          </a:p>
          <a:p>
            <a:pPr>
              <a:buNone/>
            </a:pPr>
            <a:r>
              <a:rPr lang="en-US" dirty="0" smtClean="0"/>
              <a:t>Princeton – sand, cactus, heat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physical environment</a:t>
            </a:r>
            <a:endParaRPr lang="en-US" dirty="0"/>
          </a:p>
        </p:txBody>
      </p:sp>
      <p:sp>
        <p:nvSpPr>
          <p:cNvPr id="3" name="Content Placeholder 2"/>
          <p:cNvSpPr>
            <a:spLocks noGrp="1"/>
          </p:cNvSpPr>
          <p:nvPr>
            <p:ph idx="1"/>
          </p:nvPr>
        </p:nvSpPr>
        <p:spPr/>
        <p:txBody>
          <a:bodyPr/>
          <a:lstStyle/>
          <a:p>
            <a:pPr>
              <a:buNone/>
            </a:pPr>
            <a:r>
              <a:rPr lang="en-US" dirty="0" smtClean="0"/>
              <a:t>1. What are FOUR biotic features of </a:t>
            </a:r>
            <a:r>
              <a:rPr lang="en-US" dirty="0" smtClean="0"/>
              <a:t>Austin</a:t>
            </a:r>
            <a:r>
              <a:rPr lang="en-US" dirty="0" smtClean="0"/>
              <a:t>?</a:t>
            </a:r>
            <a:endParaRPr lang="en-US" dirty="0" smtClean="0"/>
          </a:p>
          <a:p>
            <a:pPr>
              <a:buNone/>
            </a:pPr>
            <a:endParaRPr lang="en-US" dirty="0" smtClean="0"/>
          </a:p>
          <a:p>
            <a:pPr>
              <a:buNone/>
            </a:pPr>
            <a:r>
              <a:rPr lang="en-US" dirty="0" smtClean="0"/>
              <a:t>2. What are FOUR </a:t>
            </a:r>
          </a:p>
          <a:p>
            <a:pPr>
              <a:buNone/>
            </a:pPr>
            <a:r>
              <a:rPr lang="en-US" dirty="0"/>
              <a:t>a</a:t>
            </a:r>
            <a:r>
              <a:rPr lang="en-US" dirty="0" smtClean="0"/>
              <a:t>biotic features of</a:t>
            </a:r>
          </a:p>
          <a:p>
            <a:pPr>
              <a:buNone/>
            </a:pPr>
            <a:r>
              <a:rPr lang="en-US" dirty="0" smtClean="0"/>
              <a:t>Austin</a:t>
            </a:r>
            <a:r>
              <a:rPr lang="en-US" dirty="0" smtClean="0"/>
              <a:t>?</a:t>
            </a:r>
            <a:endParaRPr lang="en-US" dirty="0"/>
          </a:p>
        </p:txBody>
      </p:sp>
      <p:pic>
        <p:nvPicPr>
          <p:cNvPr id="4" name="Picture 3"/>
          <p:cNvPicPr>
            <a:picLocks noChangeAspect="1"/>
          </p:cNvPicPr>
          <p:nvPr/>
        </p:nvPicPr>
        <p:blipFill>
          <a:blip r:embed="rId3"/>
          <a:stretch>
            <a:fillRect/>
          </a:stretch>
        </p:blipFill>
        <p:spPr>
          <a:xfrm>
            <a:off x="4622800" y="2654383"/>
            <a:ext cx="4064000" cy="3860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a:t>
            </a:r>
            <a:r>
              <a:rPr lang="en-US" dirty="0" smtClean="0"/>
              <a:t>thought [binder]</a:t>
            </a:r>
            <a:endParaRPr lang="en-US" dirty="0"/>
          </a:p>
        </p:txBody>
      </p:sp>
      <p:sp>
        <p:nvSpPr>
          <p:cNvPr id="3" name="Content Placeholder 2"/>
          <p:cNvSpPr>
            <a:spLocks noGrp="1"/>
          </p:cNvSpPr>
          <p:nvPr>
            <p:ph idx="1"/>
          </p:nvPr>
        </p:nvSpPr>
        <p:spPr>
          <a:xfrm>
            <a:off x="705523" y="1551186"/>
            <a:ext cx="8229600" cy="4525963"/>
          </a:xfrm>
        </p:spPr>
        <p:txBody>
          <a:bodyPr/>
          <a:lstStyle/>
          <a:p>
            <a:pPr>
              <a:buNone/>
            </a:pPr>
            <a:r>
              <a:rPr lang="en-US" dirty="0" smtClean="0"/>
              <a:t>Do the </a:t>
            </a:r>
            <a:r>
              <a:rPr lang="en-US" b="1" dirty="0" smtClean="0"/>
              <a:t>combination</a:t>
            </a:r>
            <a:r>
              <a:rPr lang="en-US" dirty="0" smtClean="0"/>
              <a:t> of biotic and abiotic features make a region UNIQUE from other regions?</a:t>
            </a:r>
            <a:endParaRPr lang="en-US" dirty="0"/>
          </a:p>
        </p:txBody>
      </p:sp>
      <p:pic>
        <p:nvPicPr>
          <p:cNvPr id="4" name="Picture 3"/>
          <p:cNvPicPr>
            <a:picLocks noChangeAspect="1"/>
          </p:cNvPicPr>
          <p:nvPr/>
        </p:nvPicPr>
        <p:blipFill>
          <a:blip r:embed="rId3"/>
          <a:stretch>
            <a:fillRect/>
          </a:stretch>
        </p:blipFill>
        <p:spPr>
          <a:xfrm>
            <a:off x="457200" y="3814168"/>
            <a:ext cx="3848100" cy="2768600"/>
          </a:xfrm>
          <a:prstGeom prst="rect">
            <a:avLst/>
          </a:prstGeom>
        </p:spPr>
      </p:pic>
      <p:sp>
        <p:nvSpPr>
          <p:cNvPr id="5" name="TextBox 4"/>
          <p:cNvSpPr txBox="1"/>
          <p:nvPr/>
        </p:nvSpPr>
        <p:spPr>
          <a:xfrm>
            <a:off x="4342205" y="4879971"/>
            <a:ext cx="420345" cy="369332"/>
          </a:xfrm>
          <a:prstGeom prst="rect">
            <a:avLst/>
          </a:prstGeom>
          <a:noFill/>
        </p:spPr>
        <p:txBody>
          <a:bodyPr wrap="none" rtlCol="0">
            <a:spAutoFit/>
          </a:bodyPr>
          <a:lstStyle/>
          <a:p>
            <a:r>
              <a:rPr lang="en-US" dirty="0" smtClean="0"/>
              <a:t>VS</a:t>
            </a:r>
            <a:endParaRPr lang="en-US" dirty="0"/>
          </a:p>
        </p:txBody>
      </p:sp>
      <p:pic>
        <p:nvPicPr>
          <p:cNvPr id="6" name="Picture 5"/>
          <p:cNvPicPr>
            <a:picLocks noChangeAspect="1"/>
          </p:cNvPicPr>
          <p:nvPr/>
        </p:nvPicPr>
        <p:blipFill>
          <a:blip r:embed="rId4"/>
          <a:stretch>
            <a:fillRect/>
          </a:stretch>
        </p:blipFill>
        <p:spPr>
          <a:xfrm>
            <a:off x="4972723" y="3788768"/>
            <a:ext cx="3962400" cy="279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7112000" cy="5359400"/>
          </a:xfrm>
          <a:prstGeom prst="rect">
            <a:avLst/>
          </a:prstGeom>
        </p:spPr>
      </p:pic>
      <p:pic>
        <p:nvPicPr>
          <p:cNvPr id="6" name="Picture 5"/>
          <p:cNvPicPr>
            <a:picLocks noChangeAspect="1"/>
          </p:cNvPicPr>
          <p:nvPr/>
        </p:nvPicPr>
        <p:blipFill>
          <a:blip r:embed="rId4"/>
          <a:stretch>
            <a:fillRect/>
          </a:stretch>
        </p:blipFill>
        <p:spPr>
          <a:xfrm>
            <a:off x="4837793" y="4352020"/>
            <a:ext cx="4306207" cy="2505979"/>
          </a:xfrm>
          <a:prstGeom prst="rect">
            <a:avLst/>
          </a:prstGeom>
        </p:spPr>
      </p:pic>
      <p:pic>
        <p:nvPicPr>
          <p:cNvPr id="7" name="Picture 6"/>
          <p:cNvPicPr>
            <a:picLocks noChangeAspect="1"/>
          </p:cNvPicPr>
          <p:nvPr/>
        </p:nvPicPr>
        <p:blipFill>
          <a:blip r:embed="rId5"/>
          <a:stretch>
            <a:fillRect/>
          </a:stretch>
        </p:blipFill>
        <p:spPr>
          <a:xfrm>
            <a:off x="7097456" y="0"/>
            <a:ext cx="2046544" cy="4352019"/>
          </a:xfrm>
          <a:prstGeom prst="rect">
            <a:avLst/>
          </a:prstGeom>
        </p:spPr>
      </p:pic>
      <p:pic>
        <p:nvPicPr>
          <p:cNvPr id="8" name="Picture 7"/>
          <p:cNvPicPr>
            <a:picLocks noChangeAspect="1"/>
          </p:cNvPicPr>
          <p:nvPr/>
        </p:nvPicPr>
        <p:blipFill>
          <a:blip r:embed="rId6"/>
          <a:stretch>
            <a:fillRect/>
          </a:stretch>
        </p:blipFill>
        <p:spPr>
          <a:xfrm>
            <a:off x="0" y="4597400"/>
            <a:ext cx="5030412" cy="2260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976</Words>
  <Application>Microsoft Office PowerPoint</Application>
  <PresentationFormat>On-screen Show (4:3)</PresentationFormat>
  <Paragraphs>81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Ecosystem Characteristics   08/31/12 </vt:lpstr>
      <vt:lpstr>PowerPoint Presentation</vt:lpstr>
      <vt:lpstr>[JOURNAL]</vt:lpstr>
      <vt:lpstr>What defines an ecosystem? [binder]</vt:lpstr>
      <vt:lpstr>Physical environment</vt:lpstr>
      <vt:lpstr>ABIOTIC OR BIOTIC?</vt:lpstr>
      <vt:lpstr>Our physical environment</vt:lpstr>
      <vt:lpstr>Scientific thought [binder]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Louisa Torrance</dc:creator>
  <cp:lastModifiedBy>Windows User</cp:lastModifiedBy>
  <cp:revision>34</cp:revision>
  <dcterms:created xsi:type="dcterms:W3CDTF">2012-08-07T03:16:30Z</dcterms:created>
  <dcterms:modified xsi:type="dcterms:W3CDTF">2012-08-24T18:28:08Z</dcterms:modified>
</cp:coreProperties>
</file>