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
  </p:notesMasterIdLst>
  <p:handoutMasterIdLst>
    <p:handoutMasterId r:id="rId19"/>
  </p:handoutMasterIdLst>
  <p:sldIdLst>
    <p:sldId id="256" r:id="rId2"/>
    <p:sldId id="272" r:id="rId3"/>
    <p:sldId id="263" r:id="rId4"/>
    <p:sldId id="257" r:id="rId5"/>
    <p:sldId id="269" r:id="rId6"/>
    <p:sldId id="260" r:id="rId7"/>
    <p:sldId id="275" r:id="rId8"/>
    <p:sldId id="270" r:id="rId9"/>
    <p:sldId id="267" r:id="rId10"/>
    <p:sldId id="271" r:id="rId11"/>
    <p:sldId id="277" r:id="rId12"/>
    <p:sldId id="259" r:id="rId13"/>
    <p:sldId id="264" r:id="rId14"/>
    <p:sldId id="266" r:id="rId15"/>
    <p:sldId id="279" r:id="rId16"/>
    <p:sldId id="258" r:id="rId1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a:srgbClr val="CC5500"/>
    <a:srgbClr val="023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19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pitchFamily="-109"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Times" pitchFamily="-109" charset="0"/>
              </a:defRPr>
            </a:lvl1pPr>
          </a:lstStyle>
          <a:p>
            <a:pPr>
              <a:defRPr/>
            </a:pPr>
            <a:fld id="{EB830CC9-CF26-3B4E-AEA8-FB5FA1B3123A}" type="datetimeFigureOut">
              <a:rPr lang="en-US"/>
              <a:pPr>
                <a:defRPr/>
              </a:pPr>
              <a:t>9/13/2012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pitchFamily="-109"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atin typeface="Times" pitchFamily="-109" charset="0"/>
              </a:defRPr>
            </a:lvl1pPr>
          </a:lstStyle>
          <a:p>
            <a:pPr>
              <a:defRPr/>
            </a:pPr>
            <a:fld id="{E5FA436D-C40A-714A-8880-82495F47A84D}" type="slidenum">
              <a:rPr lang="en-US"/>
              <a:pPr>
                <a:defRPr/>
              </a:pPr>
              <a:t>‹#›</a:t>
            </a:fld>
            <a:endParaRPr lang="en-US"/>
          </a:p>
        </p:txBody>
      </p:sp>
    </p:spTree>
    <p:extLst>
      <p:ext uri="{BB962C8B-B14F-4D97-AF65-F5344CB8AC3E}">
        <p14:creationId xmlns:p14="http://schemas.microsoft.com/office/powerpoint/2010/main" val="177095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pitchFamily="-109"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pitchFamily="-109" charset="0"/>
              </a:defRPr>
            </a:lvl1pPr>
          </a:lstStyle>
          <a:p>
            <a:pPr>
              <a:defRPr/>
            </a:pPr>
            <a:fld id="{6A2FE9E3-A7D5-D64B-B48E-DEA308CA02D8}" type="datetime1">
              <a:rPr lang="en-US"/>
              <a:pPr>
                <a:defRPr/>
              </a:pPr>
              <a:t>9/13/2012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pitchFamily="-109"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pitchFamily="-109" charset="0"/>
              </a:defRPr>
            </a:lvl1pPr>
          </a:lstStyle>
          <a:p>
            <a:pPr>
              <a:defRPr/>
            </a:pPr>
            <a:fld id="{7E377C97-B026-F148-A895-DFEA2CBE65A9}" type="slidenum">
              <a:rPr lang="en-US"/>
              <a:pPr>
                <a:defRPr/>
              </a:pPr>
              <a:t>‹#›</a:t>
            </a:fld>
            <a:endParaRPr lang="en-US"/>
          </a:p>
        </p:txBody>
      </p:sp>
    </p:spTree>
    <p:extLst>
      <p:ext uri="{BB962C8B-B14F-4D97-AF65-F5344CB8AC3E}">
        <p14:creationId xmlns:p14="http://schemas.microsoft.com/office/powerpoint/2010/main" val="75666551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85733-9475-D247-8219-D580BC4A7F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B397E-063A-7348-9109-9779BE7C55A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4AAD51-51B9-844E-9CF9-70E345A9AC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21008E-FCBD-A844-99BC-BBC69478FB3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322822-7F92-AB4E-AF59-F487BC8E30C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25D41D-1049-884A-BC5A-7208E6F5E4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5C6351-3942-7A4E-AE07-3F2C03FEA8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983937-BB85-2A47-8211-768B8FBDE51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7B66C1-EA02-7F40-97BE-156D290A350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5076A9-1CCB-8344-9B97-434932142B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CCA3C4-3E3B-1C4A-A11C-C283746E275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09" charset="0"/>
              </a:defRPr>
            </a:lvl1pPr>
          </a:lstStyle>
          <a:p>
            <a:pPr>
              <a:defRPr/>
            </a:pPr>
            <a:fld id="{17B0F7C3-4BD0-364A-BE28-AC14CBFDCA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latin typeface="Times"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latin typeface="Times"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latin typeface="Times"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latin typeface="Times"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blogs.scientificamerican.com/doing-good-science/2011/09/30/evaluating-scientific-claims-or-do-we-have-to-take-the-scientists-word-for-it/" TargetMode="External"/><Relationship Id="rId3" Type="http://schemas.openxmlformats.org/officeDocument/2006/relationships/hyperlink" Target="http://www.lib.utexas.edu/students/find/eval.html" TargetMode="External"/><Relationship Id="rId7" Type="http://schemas.openxmlformats.org/officeDocument/2006/relationships/hyperlink" Target="http://www.biochem.arizona.edu/classes/bioc568/papers.ht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ib.uci.edu/how/tutorials/science_info_tutorial/tutorial.html" TargetMode="External"/><Relationship Id="rId5" Type="http://schemas.openxmlformats.org/officeDocument/2006/relationships/hyperlink" Target="http://www.lib.purdue.edu/phys/inst/scipaper.html" TargetMode="External"/><Relationship Id="rId10" Type="http://schemas.openxmlformats.org/officeDocument/2006/relationships/hyperlink" Target="http://learning.blogs.nytimes.com/2010/01/13/studying-the-studies-evaluating-science-and-health-news-reports/" TargetMode="External"/><Relationship Id="rId4" Type="http://schemas.openxmlformats.org/officeDocument/2006/relationships/hyperlink" Target="http://www.lib.utexas.edu/students/find/evaluatebooks.html" TargetMode="External"/><Relationship Id="rId9" Type="http://schemas.openxmlformats.org/officeDocument/2006/relationships/hyperlink" Target="http://www.ncbi.nlm.nih.gov/pmc/articles/PMC269624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lib.utexas.edu/tools/info.html"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myfav.es"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lib.utexas.edu/tools/"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lib.utexas.edu/visitors/visitor_eid.html" TargetMode="External"/><Relationship Id="rId3" Type="http://schemas.openxmlformats.org/officeDocument/2006/relationships/hyperlink" Target="http://polleverywhere.com" TargetMode="External"/><Relationship Id="rId7" Type="http://schemas.openxmlformats.org/officeDocument/2006/relationships/hyperlink" Target="http://library.austintexas.gov/basic-page/youth-library-card"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library.austintexas.gov/databases/Science%20and%20Technology" TargetMode="External"/><Relationship Id="rId5" Type="http://schemas.openxmlformats.org/officeDocument/2006/relationships/hyperlink" Target="http://www.scirus.com/" TargetMode="External"/><Relationship Id="rId10" Type="http://schemas.openxmlformats.org/officeDocument/2006/relationships/hyperlink" Target="http://adswww.harvard.edu/" TargetMode="External"/><Relationship Id="rId4" Type="http://schemas.openxmlformats.org/officeDocument/2006/relationships/hyperlink" Target="https://sites.google.com/a/austinisd.org/aisdlibraries/libresources" TargetMode="External"/><Relationship Id="rId9" Type="http://schemas.openxmlformats.org/officeDocument/2006/relationships/hyperlink" Target="http://pubmed.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www.facebook.com/UTLSL" TargetMode="External"/><Relationship Id="rId3" Type="http://schemas.openxmlformats.org/officeDocument/2006/relationships/hyperlink" Target="http://www.ala.org/acrl/standards/informationliteracycompetency" TargetMode="External"/><Relationship Id="rId7" Type="http://schemas.openxmlformats.org/officeDocument/2006/relationships/hyperlink" Target="http://twitter.com/UTLSL"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www.lib.utexas.edu/lsl" TargetMode="External"/><Relationship Id="rId5" Type="http://schemas.openxmlformats.org/officeDocument/2006/relationships/hyperlink" Target="mailto:roxanne.bogucka@austin.utexas.edu" TargetMode="External"/><Relationship Id="rId4" Type="http://schemas.openxmlformats.org/officeDocument/2006/relationships/hyperlink" Target="http://www.ala.org/aasl/sites/ala.org.aasl/files/content/guidelinesandstandards/learningstandards/AASL_LearningStandards.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 TargetMode="External"/><Relationship Id="rId7" Type="http://schemas.openxmlformats.org/officeDocument/2006/relationships/hyperlink" Target="http://www.googleguide.com/print/adv_op_ref.pdf"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cholar.google.com" TargetMode="External"/><Relationship Id="rId5" Type="http://schemas.openxmlformats.org/officeDocument/2006/relationships/hyperlink" Target="http://books.google.com" TargetMode="External"/><Relationship Id="rId4" Type="http://schemas.openxmlformats.org/officeDocument/2006/relationships/hyperlink" Target="http://www.google.com/advanced_search"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www.nature.com/nature/audio_video/index.html" TargetMode="External"/><Relationship Id="rId13" Type="http://schemas.openxmlformats.org/officeDocument/2006/relationships/hyperlink" Target="https://plus.google.com" TargetMode="External"/><Relationship Id="rId3" Type="http://schemas.openxmlformats.org/officeDocument/2006/relationships/hyperlink" Target="http://www.sciencemag.org/site/subscriptions/indiv_access.xhtml" TargetMode="External"/><Relationship Id="rId7" Type="http://schemas.openxmlformats.org/officeDocument/2006/relationships/hyperlink" Target="http://www.nature.com/news/index.html" TargetMode="External"/><Relationship Id="rId12" Type="http://schemas.openxmlformats.org/officeDocument/2006/relationships/hyperlink" Target="http://scienceblogs.com/" TargetMode="External"/><Relationship Id="rId17" Type="http://schemas.openxmlformats.org/officeDocument/2006/relationships/hyperlink" Target="http://www.ted.com/talks" TargetMode="External"/><Relationship Id="rId2" Type="http://schemas.openxmlformats.org/officeDocument/2006/relationships/image" Target="../media/image1.png"/><Relationship Id="rId16" Type="http://schemas.openxmlformats.org/officeDocument/2006/relationships/hyperlink" Target="http://www.free.ed.gov/subjects.cfm?subject_id=41" TargetMode="External"/><Relationship Id="rId1" Type="http://schemas.openxmlformats.org/officeDocument/2006/relationships/slideLayout" Target="../slideLayouts/slideLayout2.xml"/><Relationship Id="rId6" Type="http://schemas.openxmlformats.org/officeDocument/2006/relationships/hyperlink" Target="http://www.sciencemag.org/site/multimedia/index.xhtml" TargetMode="External"/><Relationship Id="rId11" Type="http://schemas.openxmlformats.org/officeDocument/2006/relationships/hyperlink" Target="http://www.scientificamerican.com/page.cfm?section=educational" TargetMode="External"/><Relationship Id="rId5" Type="http://schemas.openxmlformats.org/officeDocument/2006/relationships/hyperlink" Target="http://news.sciencemag.org/sciencenow/" TargetMode="External"/><Relationship Id="rId15" Type="http://schemas.openxmlformats.org/officeDocument/2006/relationships/hyperlink" Target="http://www.facebook.com" TargetMode="External"/><Relationship Id="rId10" Type="http://schemas.openxmlformats.org/officeDocument/2006/relationships/hyperlink" Target="http://blogs.scientificamerican.com/" TargetMode="External"/><Relationship Id="rId4" Type="http://schemas.openxmlformats.org/officeDocument/2006/relationships/hyperlink" Target="http://news.sciencemag.org/" TargetMode="External"/><Relationship Id="rId9" Type="http://schemas.openxmlformats.org/officeDocument/2006/relationships/hyperlink" Target="http://www.nature.com/scitable" TargetMode="External"/><Relationship Id="rId14" Type="http://schemas.openxmlformats.org/officeDocument/2006/relationships/hyperlink" Target="http://twitter.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2438400"/>
            <a:ext cx="7772400" cy="1143000"/>
          </a:xfrm>
        </p:spPr>
        <p:txBody>
          <a:bodyPr/>
          <a:lstStyle/>
          <a:p>
            <a:pPr eaLnBrk="1" hangingPunct="1"/>
            <a:r>
              <a:rPr lang="en-US" sz="3600">
                <a:solidFill>
                  <a:srgbClr val="CC5500"/>
                </a:solidFill>
                <a:latin typeface="Garamond" charset="0"/>
                <a:ea typeface="ＭＳ Ｐゴシック" charset="-128"/>
                <a:cs typeface="ＭＳ Ｐゴシック" charset="-128"/>
              </a:rPr>
              <a:t>University of Texas Libraries</a:t>
            </a:r>
            <a:endParaRPr lang="en-US">
              <a:ea typeface="ＭＳ Ｐゴシック" charset="-128"/>
              <a:cs typeface="ＭＳ Ｐゴシック" charset="-128"/>
            </a:endParaRPr>
          </a:p>
        </p:txBody>
      </p:sp>
      <p:sp>
        <p:nvSpPr>
          <p:cNvPr id="15363" name="Rectangle 3"/>
          <p:cNvSpPr>
            <a:spLocks noGrp="1" noChangeArrowheads="1"/>
          </p:cNvSpPr>
          <p:nvPr>
            <p:ph type="subTitle" idx="1"/>
          </p:nvPr>
        </p:nvSpPr>
        <p:spPr>
          <a:xfrm>
            <a:off x="533400" y="3505200"/>
            <a:ext cx="8001000" cy="1447800"/>
          </a:xfrm>
        </p:spPr>
        <p:txBody>
          <a:bodyPr/>
          <a:lstStyle/>
          <a:p>
            <a:pPr eaLnBrk="1" hangingPunct="1"/>
            <a:r>
              <a:rPr lang="en-US" sz="2400">
                <a:solidFill>
                  <a:srgbClr val="666666"/>
                </a:solidFill>
                <a:latin typeface="Univers 55" charset="0"/>
                <a:ea typeface="ＭＳ Ｐゴシック" charset="-128"/>
                <a:cs typeface="ＭＳ Ｐゴシック" charset="-128"/>
              </a:rPr>
              <a:t>Online Resources for Science Teaching and Learning</a:t>
            </a:r>
          </a:p>
          <a:p>
            <a:pPr eaLnBrk="1" hangingPunct="1"/>
            <a:r>
              <a:rPr lang="en-US" sz="2400">
                <a:solidFill>
                  <a:srgbClr val="666666"/>
                </a:solidFill>
                <a:latin typeface="Univers 55" charset="0"/>
                <a:ea typeface="ＭＳ Ｐゴシック" charset="-128"/>
                <a:cs typeface="ＭＳ Ｐゴシック" charset="-128"/>
              </a:rPr>
              <a:t>9:45-10:40</a:t>
            </a:r>
          </a:p>
          <a:p>
            <a:pPr eaLnBrk="1" hangingPunct="1"/>
            <a:r>
              <a:rPr lang="en-US" sz="2400">
                <a:solidFill>
                  <a:srgbClr val="666666"/>
                </a:solidFill>
                <a:latin typeface="Univers 55" charset="0"/>
                <a:ea typeface="ＭＳ Ｐゴシック" charset="-128"/>
                <a:cs typeface="ＭＳ Ｐゴシック" charset="-128"/>
              </a:rPr>
              <a:t>10:55-11:50</a:t>
            </a:r>
          </a:p>
        </p:txBody>
      </p:sp>
      <p:sp>
        <p:nvSpPr>
          <p:cNvPr id="15364" name="Line 4"/>
          <p:cNvSpPr>
            <a:spLocks noChangeShapeType="1"/>
          </p:cNvSpPr>
          <p:nvPr/>
        </p:nvSpPr>
        <p:spPr bwMode="auto">
          <a:xfrm>
            <a:off x="533400" y="3352800"/>
            <a:ext cx="8001000" cy="0"/>
          </a:xfrm>
          <a:prstGeom prst="line">
            <a:avLst/>
          </a:prstGeom>
          <a:noFill/>
          <a:ln w="9525">
            <a:solidFill>
              <a:srgbClr val="CC55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609600" y="1600200"/>
            <a:ext cx="7924800" cy="3970338"/>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Times" charset="0"/>
              <a:buAutoNum type="arabicPeriod"/>
            </a:pPr>
            <a:r>
              <a:rPr lang="en-US" sz="1800">
                <a:solidFill>
                  <a:srgbClr val="666666"/>
                </a:solidFill>
                <a:latin typeface="Univers 55" charset="0"/>
              </a:rPr>
              <a:t>Who wrote this information?</a:t>
            </a:r>
          </a:p>
          <a:p>
            <a:pPr marL="457200" indent="-457200">
              <a:spcBef>
                <a:spcPct val="50000"/>
              </a:spcBef>
              <a:buFont typeface="Times" charset="0"/>
              <a:buAutoNum type="arabicPeriod"/>
            </a:pPr>
            <a:r>
              <a:rPr lang="en-US" sz="1800">
                <a:solidFill>
                  <a:srgbClr val="666666"/>
                </a:solidFill>
                <a:latin typeface="Univers 55" charset="0"/>
              </a:rPr>
              <a:t>What are the author’s qualifications?</a:t>
            </a:r>
          </a:p>
          <a:p>
            <a:pPr marL="457200" indent="-457200">
              <a:spcBef>
                <a:spcPct val="50000"/>
              </a:spcBef>
              <a:buFont typeface="Times" charset="0"/>
              <a:buAutoNum type="arabicPeriod"/>
            </a:pPr>
            <a:r>
              <a:rPr lang="en-US" sz="1800">
                <a:solidFill>
                  <a:srgbClr val="666666"/>
                </a:solidFill>
                <a:latin typeface="Univers 55" charset="0"/>
              </a:rPr>
              <a:t>Is the information linked to peer-reviewed or otherwise authoritative resources?</a:t>
            </a:r>
          </a:p>
          <a:p>
            <a:pPr marL="457200" indent="-457200">
              <a:spcBef>
                <a:spcPct val="50000"/>
              </a:spcBef>
              <a:buFont typeface="Times" charset="0"/>
              <a:buAutoNum type="arabicPeriod"/>
            </a:pPr>
            <a:r>
              <a:rPr lang="en-US" sz="1800">
                <a:solidFill>
                  <a:srgbClr val="666666"/>
                </a:solidFill>
                <a:latin typeface="Univers 55" charset="0"/>
              </a:rPr>
              <a:t>Why was this information written?</a:t>
            </a:r>
          </a:p>
          <a:p>
            <a:pPr marL="457200" indent="-457200">
              <a:spcBef>
                <a:spcPct val="50000"/>
              </a:spcBef>
              <a:buFont typeface="Times" charset="0"/>
              <a:buAutoNum type="arabicPeriod"/>
            </a:pPr>
            <a:r>
              <a:rPr lang="en-US" sz="1800">
                <a:solidFill>
                  <a:srgbClr val="666666"/>
                </a:solidFill>
                <a:latin typeface="Univers 55" charset="0"/>
              </a:rPr>
              <a:t>Who is the intended audience for this information?</a:t>
            </a:r>
          </a:p>
          <a:p>
            <a:pPr marL="457200" indent="-457200">
              <a:spcBef>
                <a:spcPct val="50000"/>
              </a:spcBef>
              <a:buFont typeface="Times" charset="0"/>
              <a:buAutoNum type="arabicPeriod"/>
            </a:pPr>
            <a:r>
              <a:rPr lang="en-US" sz="1800">
                <a:solidFill>
                  <a:srgbClr val="666666"/>
                </a:solidFill>
                <a:latin typeface="Univers 55" charset="0"/>
              </a:rPr>
              <a:t>How current is this information?</a:t>
            </a:r>
          </a:p>
          <a:p>
            <a:pPr marL="457200" indent="-457200">
              <a:spcBef>
                <a:spcPct val="50000"/>
              </a:spcBef>
              <a:buFont typeface="Times" charset="0"/>
              <a:buAutoNum type="arabicPeriod"/>
            </a:pPr>
            <a:r>
              <a:rPr lang="en-US" sz="1800">
                <a:solidFill>
                  <a:srgbClr val="666666"/>
                </a:solidFill>
                <a:latin typeface="Univers 55" charset="0"/>
              </a:rPr>
              <a:t>Do other authoritative sources confirm this information?</a:t>
            </a:r>
          </a:p>
          <a:p>
            <a:pPr marL="457200" indent="-457200">
              <a:spcBef>
                <a:spcPct val="50000"/>
              </a:spcBef>
              <a:buFont typeface="Times" charset="0"/>
              <a:buAutoNum type="arabicPeriod"/>
            </a:pPr>
            <a:r>
              <a:rPr lang="en-US" sz="1800">
                <a:solidFill>
                  <a:srgbClr val="666666"/>
                </a:solidFill>
                <a:latin typeface="Univers 55" charset="0"/>
              </a:rPr>
              <a:t>Does the information contain signs of bias?</a:t>
            </a:r>
          </a:p>
          <a:p>
            <a:pPr marL="457200" indent="-457200">
              <a:spcBef>
                <a:spcPct val="50000"/>
              </a:spcBef>
              <a:buFont typeface="Times" charset="0"/>
              <a:buAutoNum type="arabicPeriod"/>
            </a:pPr>
            <a:endParaRPr lang="en-US" sz="1800">
              <a:solidFill>
                <a:srgbClr val="666666"/>
              </a:solidFill>
              <a:latin typeface="Univers 55" charset="0"/>
            </a:endParaRPr>
          </a:p>
        </p:txBody>
      </p:sp>
      <p:sp>
        <p:nvSpPr>
          <p:cNvPr id="24579" name="Line 6"/>
          <p:cNvSpPr>
            <a:spLocks noChangeShapeType="1"/>
          </p:cNvSpPr>
          <p:nvPr/>
        </p:nvSpPr>
        <p:spPr bwMode="auto">
          <a:xfrm>
            <a:off x="647700" y="1143000"/>
            <a:ext cx="8267700" cy="0"/>
          </a:xfrm>
          <a:prstGeom prst="line">
            <a:avLst/>
          </a:prstGeom>
          <a:noFill/>
          <a:ln w="9525">
            <a:solidFill>
              <a:srgbClr val="CC5500"/>
            </a:solidFill>
            <a:round/>
            <a:headEnd/>
            <a:tailEnd/>
          </a:ln>
        </p:spPr>
        <p:txBody>
          <a:bodyPr wrap="none" anchor="ctr">
            <a:prstTxWarp prst="textNoShape">
              <a:avLst/>
            </a:prstTxWarp>
          </a:bodyPr>
          <a:lstStyle/>
          <a:p>
            <a:endParaRPr lang="en-US"/>
          </a:p>
        </p:txBody>
      </p:sp>
      <p:sp>
        <p:nvSpPr>
          <p:cNvPr id="24580" name="Rectangle 2"/>
          <p:cNvSpPr txBox="1">
            <a:spLocks noChangeArrowheads="1"/>
          </p:cNvSpPr>
          <p:nvPr/>
        </p:nvSpPr>
        <p:spPr bwMode="auto">
          <a:xfrm>
            <a:off x="609600" y="533400"/>
            <a:ext cx="8534400" cy="838200"/>
          </a:xfrm>
          <a:prstGeom prst="rect">
            <a:avLst/>
          </a:prstGeom>
          <a:noFill/>
          <a:ln w="9525">
            <a:noFill/>
            <a:miter lim="800000"/>
            <a:headEnd/>
            <a:tailEnd/>
          </a:ln>
        </p:spPr>
        <p:txBody>
          <a:bodyPr anchor="ctr">
            <a:prstTxWarp prst="textNoShape">
              <a:avLst/>
            </a:prstTxWarp>
          </a:bodyPr>
          <a:lstStyle/>
          <a:p>
            <a:pPr eaLnBrk="1" hangingPunct="1"/>
            <a:r>
              <a:rPr lang="en-US">
                <a:solidFill>
                  <a:srgbClr val="CC5500"/>
                </a:solidFill>
                <a:latin typeface="Garamond" charset="0"/>
              </a:rPr>
              <a:t>Evaluation—Some Guidelines for Popular Science Resources</a:t>
            </a:r>
            <a:endParaRPr lang="en-US" sz="4400">
              <a:solidFill>
                <a:schemeClr val="tx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1219200"/>
            <a:ext cx="8077200" cy="838200"/>
          </a:xfrm>
        </p:spPr>
        <p:txBody>
          <a:bodyPr/>
          <a:lstStyle/>
          <a:p>
            <a:pPr algn="l" eaLnBrk="1" hangingPunct="1"/>
            <a:r>
              <a:rPr lang="en-US" sz="2400" smtClean="0">
                <a:solidFill>
                  <a:srgbClr val="CC5500"/>
                </a:solidFill>
                <a:latin typeface="Garamond" charset="0"/>
                <a:ea typeface="ＭＳ Ｐゴシック" charset="-128"/>
                <a:cs typeface="ＭＳ Ｐゴシック" charset="-128"/>
              </a:rPr>
              <a:t>TAKE FIVE</a:t>
            </a:r>
            <a:endParaRPr lang="en-US" smtClean="0">
              <a:ea typeface="ＭＳ Ｐゴシック" charset="-128"/>
              <a:cs typeface="ＭＳ Ｐゴシック" charset="-128"/>
            </a:endParaRPr>
          </a:p>
        </p:txBody>
      </p:sp>
      <p:sp>
        <p:nvSpPr>
          <p:cNvPr id="25603" name="Text Box 5"/>
          <p:cNvSpPr txBox="1">
            <a:spLocks noChangeArrowheads="1"/>
          </p:cNvSpPr>
          <p:nvPr/>
        </p:nvSpPr>
        <p:spPr bwMode="auto">
          <a:xfrm>
            <a:off x="609600" y="2438400"/>
            <a:ext cx="8077200" cy="369888"/>
          </a:xfrm>
          <a:prstGeom prst="rect">
            <a:avLst/>
          </a:prstGeom>
          <a:noFill/>
          <a:ln w="9525">
            <a:noFill/>
            <a:miter lim="800000"/>
            <a:headEnd/>
            <a:tailEnd/>
          </a:ln>
        </p:spPr>
        <p:txBody>
          <a:bodyPr>
            <a:prstTxWarp prst="textNoShape">
              <a:avLst/>
            </a:prstTxWarp>
            <a:spAutoFit/>
          </a:bodyPr>
          <a:lstStyle/>
          <a:p>
            <a:pPr marL="457200" indent="-457200">
              <a:spcBef>
                <a:spcPct val="50000"/>
              </a:spcBef>
            </a:pPr>
            <a:r>
              <a:rPr lang="en-US" sz="1800">
                <a:solidFill>
                  <a:srgbClr val="666666"/>
                </a:solidFill>
                <a:latin typeface="Univers 55" charset="0"/>
              </a:rPr>
              <a:t>Find at least two different levels of science information about kinesio-tape.</a:t>
            </a:r>
          </a:p>
        </p:txBody>
      </p:sp>
      <p:sp>
        <p:nvSpPr>
          <p:cNvPr id="25604" name="Line 6"/>
          <p:cNvSpPr>
            <a:spLocks noChangeShapeType="1"/>
          </p:cNvSpPr>
          <p:nvPr/>
        </p:nvSpPr>
        <p:spPr bwMode="auto">
          <a:xfrm>
            <a:off x="685800" y="1905000"/>
            <a:ext cx="8001000" cy="0"/>
          </a:xfrm>
          <a:prstGeom prst="line">
            <a:avLst/>
          </a:prstGeom>
          <a:noFill/>
          <a:ln w="9525">
            <a:solidFill>
              <a:srgbClr val="CC55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533400"/>
            <a:ext cx="8077200" cy="838200"/>
          </a:xfrm>
        </p:spPr>
        <p:txBody>
          <a:bodyPr/>
          <a:lstStyle/>
          <a:p>
            <a:pPr algn="l" eaLnBrk="1" hangingPunct="1"/>
            <a:r>
              <a:rPr lang="en-US" sz="2400">
                <a:solidFill>
                  <a:srgbClr val="CC5500"/>
                </a:solidFill>
                <a:latin typeface="Garamond" charset="0"/>
                <a:ea typeface="ＭＳ Ｐゴシック" charset="-128"/>
                <a:cs typeface="ＭＳ Ｐゴシック" charset="-128"/>
              </a:rPr>
              <a:t>Evaluating Science Resources—Some References</a:t>
            </a:r>
            <a:endParaRPr lang="en-US">
              <a:ea typeface="ＭＳ Ｐゴシック" charset="-128"/>
              <a:cs typeface="ＭＳ Ｐゴシック" charset="-128"/>
            </a:endParaRPr>
          </a:p>
        </p:txBody>
      </p:sp>
      <p:sp>
        <p:nvSpPr>
          <p:cNvPr id="26627" name="Text Box 5"/>
          <p:cNvSpPr txBox="1">
            <a:spLocks noChangeArrowheads="1"/>
          </p:cNvSpPr>
          <p:nvPr/>
        </p:nvSpPr>
        <p:spPr bwMode="auto">
          <a:xfrm>
            <a:off x="609600" y="1222375"/>
            <a:ext cx="7391400" cy="4154488"/>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Times" charset="0"/>
              <a:buAutoNum type="arabicPeriod"/>
            </a:pPr>
            <a:r>
              <a:rPr lang="en-US" sz="1600">
                <a:solidFill>
                  <a:srgbClr val="666666"/>
                </a:solidFill>
                <a:latin typeface="Univers 55" charset="0"/>
                <a:hlinkClick r:id="rId3"/>
              </a:rPr>
              <a:t>Evaluating Web Sites</a:t>
            </a:r>
            <a:endParaRPr lang="en-US" sz="1600">
              <a:solidFill>
                <a:srgbClr val="666666"/>
              </a:solidFill>
              <a:latin typeface="Univers 55" charset="0"/>
            </a:endParaRPr>
          </a:p>
          <a:p>
            <a:pPr marL="457200" indent="-457200">
              <a:spcBef>
                <a:spcPct val="50000"/>
              </a:spcBef>
              <a:buFont typeface="Times" charset="0"/>
              <a:buAutoNum type="arabicPeriod"/>
            </a:pPr>
            <a:r>
              <a:rPr lang="en-US" sz="1600">
                <a:solidFill>
                  <a:srgbClr val="666666"/>
                </a:solidFill>
                <a:latin typeface="Univers 55" charset="0"/>
                <a:hlinkClick r:id="rId4"/>
              </a:rPr>
              <a:t>Evaluating Books, Journals, Magazines, Newspapers</a:t>
            </a:r>
            <a:endParaRPr lang="en-US" sz="1600">
              <a:solidFill>
                <a:srgbClr val="666666"/>
              </a:solidFill>
              <a:latin typeface="Univers 55" charset="0"/>
            </a:endParaRPr>
          </a:p>
          <a:p>
            <a:pPr marL="457200" indent="-457200">
              <a:spcBef>
                <a:spcPct val="50000"/>
              </a:spcBef>
              <a:buFont typeface="Times" charset="0"/>
              <a:buAutoNum type="arabicPeriod"/>
            </a:pPr>
            <a:r>
              <a:rPr lang="en-US" sz="1600">
                <a:solidFill>
                  <a:srgbClr val="666666"/>
                </a:solidFill>
                <a:latin typeface="Univers 55" charset="0"/>
                <a:hlinkClick r:id="rId5"/>
              </a:rPr>
              <a:t>How to Read a Scientific Paper</a:t>
            </a:r>
            <a:r>
              <a:rPr lang="en-US" sz="1600">
                <a:solidFill>
                  <a:srgbClr val="666666"/>
                </a:solidFill>
                <a:latin typeface="Univers 55" charset="0"/>
              </a:rPr>
              <a:t> (Purdue)</a:t>
            </a:r>
          </a:p>
          <a:p>
            <a:pPr marL="457200" indent="-457200">
              <a:spcBef>
                <a:spcPct val="50000"/>
              </a:spcBef>
              <a:buFont typeface="Times" charset="0"/>
              <a:buAutoNum type="arabicPeriod"/>
            </a:pPr>
            <a:r>
              <a:rPr lang="en-US" sz="1600">
                <a:solidFill>
                  <a:srgbClr val="666666"/>
                </a:solidFill>
                <a:latin typeface="Univers 55" charset="0"/>
                <a:hlinkClick r:id="rId6"/>
              </a:rPr>
              <a:t>Reading, Evaluating, and Citing Information</a:t>
            </a:r>
            <a:r>
              <a:rPr lang="en-US" sz="1600">
                <a:solidFill>
                  <a:srgbClr val="666666"/>
                </a:solidFill>
                <a:latin typeface="Univers 55" charset="0"/>
              </a:rPr>
              <a:t> (Univ. of California, Irvine)</a:t>
            </a:r>
          </a:p>
          <a:p>
            <a:pPr marL="457200" indent="-457200">
              <a:spcBef>
                <a:spcPct val="50000"/>
              </a:spcBef>
              <a:buFont typeface="Times" charset="0"/>
              <a:buAutoNum type="arabicPeriod"/>
            </a:pPr>
            <a:r>
              <a:rPr lang="en-US" sz="1600">
                <a:solidFill>
                  <a:srgbClr val="666666"/>
                </a:solidFill>
                <a:latin typeface="Univers 55" charset="0"/>
                <a:hlinkClick r:id="rId7"/>
              </a:rPr>
              <a:t>Evaluating a Paper</a:t>
            </a:r>
            <a:r>
              <a:rPr lang="en-US" sz="1600">
                <a:solidFill>
                  <a:srgbClr val="666666"/>
                </a:solidFill>
                <a:latin typeface="Univers 55" charset="0"/>
              </a:rPr>
              <a:t> (Univ. of Arizona)</a:t>
            </a:r>
          </a:p>
          <a:p>
            <a:pPr marL="457200" indent="-457200">
              <a:spcBef>
                <a:spcPct val="50000"/>
              </a:spcBef>
              <a:buFont typeface="Times" charset="0"/>
              <a:buAutoNum type="arabicPeriod"/>
            </a:pPr>
            <a:r>
              <a:rPr lang="en-US" sz="1600">
                <a:solidFill>
                  <a:srgbClr val="666666"/>
                </a:solidFill>
                <a:latin typeface="Univers 55" charset="0"/>
              </a:rPr>
              <a:t>Stemwedel, J. (2011). </a:t>
            </a:r>
            <a:r>
              <a:rPr lang="en-US" sz="1600">
                <a:solidFill>
                  <a:srgbClr val="666666"/>
                </a:solidFill>
                <a:latin typeface="Univers 55" charset="0"/>
                <a:hlinkClick r:id="rId8"/>
              </a:rPr>
              <a:t>Evaluating scientific claims (or, do we have to take the scientist’s word for it?)</a:t>
            </a:r>
            <a:r>
              <a:rPr lang="en-US" sz="1600">
                <a:solidFill>
                  <a:srgbClr val="666666"/>
                </a:solidFill>
                <a:latin typeface="Univers 55" charset="0"/>
              </a:rPr>
              <a:t>. </a:t>
            </a:r>
            <a:r>
              <a:rPr lang="en-US" sz="1600" i="1">
                <a:solidFill>
                  <a:srgbClr val="666666"/>
                </a:solidFill>
                <a:latin typeface="Univers 55" charset="0"/>
              </a:rPr>
              <a:t>Scientific American</a:t>
            </a:r>
            <a:r>
              <a:rPr lang="en-US" sz="1600">
                <a:solidFill>
                  <a:srgbClr val="666666"/>
                </a:solidFill>
                <a:latin typeface="Univers 55" charset="0"/>
              </a:rPr>
              <a:t> blog: Doing Good Science. Accessed August 16, 2012.</a:t>
            </a:r>
          </a:p>
          <a:p>
            <a:pPr marL="457200" indent="-457200">
              <a:spcBef>
                <a:spcPct val="50000"/>
              </a:spcBef>
              <a:buFont typeface="Times" charset="0"/>
              <a:buAutoNum type="arabicPeriod"/>
            </a:pPr>
            <a:r>
              <a:rPr lang="en-US" sz="1600">
                <a:solidFill>
                  <a:srgbClr val="666666"/>
                </a:solidFill>
                <a:latin typeface="Univers 55" charset="0"/>
              </a:rPr>
              <a:t>du Prel, J-B, B. Röhrig, and M. Blettner. (2009). </a:t>
            </a:r>
            <a:r>
              <a:rPr lang="en-US" sz="1600">
                <a:solidFill>
                  <a:srgbClr val="666666"/>
                </a:solidFill>
                <a:latin typeface="Univers 55" charset="0"/>
                <a:hlinkClick r:id="rId9"/>
              </a:rPr>
              <a:t>Critical appraisal of scientific articles</a:t>
            </a:r>
            <a:r>
              <a:rPr lang="en-US" sz="1600">
                <a:solidFill>
                  <a:srgbClr val="666666"/>
                </a:solidFill>
                <a:latin typeface="Univers 55" charset="0"/>
              </a:rPr>
              <a:t>. </a:t>
            </a:r>
            <a:r>
              <a:rPr lang="en-US" sz="1600" i="1">
                <a:solidFill>
                  <a:srgbClr val="666666"/>
                </a:solidFill>
                <a:latin typeface="Univers 55" charset="0"/>
              </a:rPr>
              <a:t>Deutsches Arzteblatt Internationa</a:t>
            </a:r>
            <a:r>
              <a:rPr lang="en-US" sz="1600">
                <a:solidFill>
                  <a:srgbClr val="666666"/>
                </a:solidFill>
                <a:latin typeface="Univers 55" charset="0"/>
              </a:rPr>
              <a:t>l 106(7): 100–105.</a:t>
            </a:r>
          </a:p>
          <a:p>
            <a:pPr marL="457200" indent="-457200">
              <a:spcBef>
                <a:spcPct val="50000"/>
              </a:spcBef>
              <a:buFont typeface="Times" charset="0"/>
              <a:buAutoNum type="arabicPeriod"/>
            </a:pPr>
            <a:r>
              <a:rPr lang="en-US" sz="1600">
                <a:solidFill>
                  <a:srgbClr val="666666"/>
                </a:solidFill>
                <a:latin typeface="Univers 55" charset="0"/>
              </a:rPr>
              <a:t>Hutchings, C. and H.E. Ojalvo. (2010). </a:t>
            </a:r>
            <a:r>
              <a:rPr lang="en-US" sz="1600">
                <a:solidFill>
                  <a:srgbClr val="666666"/>
                </a:solidFill>
                <a:latin typeface="Univers 55" charset="0"/>
                <a:hlinkClick r:id="rId10"/>
              </a:rPr>
              <a:t>Studying the Studies: Evaluating Science and Health News Reports</a:t>
            </a:r>
            <a:r>
              <a:rPr lang="en-US" sz="1600">
                <a:solidFill>
                  <a:srgbClr val="666666"/>
                </a:solidFill>
                <a:latin typeface="Univers 55" charset="0"/>
              </a:rPr>
              <a:t>. NY Times, Jan. 13, 2010. Accessed August 16, 2012.</a:t>
            </a:r>
          </a:p>
        </p:txBody>
      </p:sp>
      <p:sp>
        <p:nvSpPr>
          <p:cNvPr id="26628" name="Line 6"/>
          <p:cNvSpPr>
            <a:spLocks noChangeShapeType="1"/>
          </p:cNvSpPr>
          <p:nvPr/>
        </p:nvSpPr>
        <p:spPr bwMode="auto">
          <a:xfrm>
            <a:off x="685800" y="1219200"/>
            <a:ext cx="8001000" cy="0"/>
          </a:xfrm>
          <a:prstGeom prst="line">
            <a:avLst/>
          </a:prstGeom>
          <a:noFill/>
          <a:ln w="9525">
            <a:solidFill>
              <a:srgbClr val="CC55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81000"/>
            <a:ext cx="9144000" cy="838200"/>
          </a:xfrm>
        </p:spPr>
        <p:txBody>
          <a:bodyPr/>
          <a:lstStyle/>
          <a:p>
            <a:pPr algn="l" eaLnBrk="1" hangingPunct="1">
              <a:defRPr/>
            </a:pPr>
            <a:r>
              <a:rPr lang="en-US" sz="1400" dirty="0" err="1" smtClean="0">
                <a:solidFill>
                  <a:schemeClr val="tx1">
                    <a:lumMod val="65000"/>
                    <a:lumOff val="35000"/>
                  </a:schemeClr>
                </a:solidFill>
                <a:latin typeface="Univers 55"/>
                <a:ea typeface="+mj-ea"/>
                <a:cs typeface="+mj-cs"/>
                <a:hlinkClick r:id="rId3"/>
              </a:rPr>
              <a:t>CiteMe</a:t>
            </a:r>
            <a:r>
              <a:rPr lang="en-US" sz="1400" dirty="0" smtClean="0">
                <a:solidFill>
                  <a:schemeClr val="tx1">
                    <a:lumMod val="65000"/>
                    <a:lumOff val="35000"/>
                  </a:schemeClr>
                </a:solidFill>
                <a:latin typeface="Univers 55"/>
                <a:ea typeface="+mj-ea"/>
                <a:cs typeface="+mj-cs"/>
              </a:rPr>
              <a:t> is a Facebook app that creates formatted citations in APA, Chicago, Harvard, MLA, or </a:t>
            </a:r>
            <a:r>
              <a:rPr lang="en-US" sz="1400" dirty="0" err="1" smtClean="0">
                <a:solidFill>
                  <a:schemeClr val="tx1">
                    <a:lumMod val="65000"/>
                    <a:lumOff val="35000"/>
                  </a:schemeClr>
                </a:solidFill>
                <a:latin typeface="Univers 55"/>
                <a:ea typeface="+mj-ea"/>
                <a:cs typeface="+mj-cs"/>
              </a:rPr>
              <a:t>Turabian</a:t>
            </a:r>
            <a:r>
              <a:rPr lang="en-US" sz="1400" dirty="0" smtClean="0">
                <a:solidFill>
                  <a:schemeClr val="tx1">
                    <a:lumMod val="65000"/>
                    <a:lumOff val="35000"/>
                  </a:schemeClr>
                </a:solidFill>
                <a:latin typeface="Univers 55"/>
                <a:ea typeface="+mj-ea"/>
                <a:cs typeface="+mj-cs"/>
              </a:rPr>
              <a:t> style for books and other items found in </a:t>
            </a:r>
            <a:r>
              <a:rPr lang="en-US" sz="1400" dirty="0" err="1" smtClean="0">
                <a:solidFill>
                  <a:schemeClr val="tx1">
                    <a:lumMod val="65000"/>
                    <a:lumOff val="35000"/>
                  </a:schemeClr>
                </a:solidFill>
                <a:latin typeface="Univers 55"/>
                <a:ea typeface="+mj-ea"/>
                <a:cs typeface="+mj-cs"/>
              </a:rPr>
              <a:t>WorldCat</a:t>
            </a:r>
            <a:r>
              <a:rPr lang="en-US" sz="1400" dirty="0" smtClean="0">
                <a:solidFill>
                  <a:schemeClr val="tx1">
                    <a:lumMod val="65000"/>
                    <a:lumOff val="35000"/>
                  </a:schemeClr>
                </a:solidFill>
                <a:latin typeface="Univers 55"/>
                <a:ea typeface="+mj-ea"/>
                <a:cs typeface="+mj-cs"/>
              </a:rPr>
              <a:t>.</a:t>
            </a:r>
          </a:p>
        </p:txBody>
      </p:sp>
      <p:pic>
        <p:nvPicPr>
          <p:cNvPr id="27651" name="Picture 5"/>
          <p:cNvPicPr>
            <a:picLocks noChangeAspect="1" noChangeArrowheads="1"/>
          </p:cNvPicPr>
          <p:nvPr/>
        </p:nvPicPr>
        <p:blipFill>
          <a:blip r:embed="rId4"/>
          <a:srcRect/>
          <a:stretch>
            <a:fillRect/>
          </a:stretch>
        </p:blipFill>
        <p:spPr bwMode="auto">
          <a:xfrm>
            <a:off x="0" y="1143000"/>
            <a:ext cx="911542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2209800"/>
            <a:ext cx="8077200" cy="1219200"/>
          </a:xfrm>
        </p:spPr>
        <p:txBody>
          <a:bodyPr/>
          <a:lstStyle/>
          <a:p>
            <a:pPr algn="l">
              <a:spcBef>
                <a:spcPct val="50000"/>
              </a:spcBef>
            </a:pPr>
            <a:r>
              <a:rPr lang="en-US" sz="2400" smtClean="0">
                <a:solidFill>
                  <a:srgbClr val="666666"/>
                </a:solidFill>
                <a:latin typeface="Univers 55" charset="0"/>
                <a:ea typeface="ＭＳ Ｐゴシック" charset="-128"/>
                <a:cs typeface="ＭＳ Ｐゴシック" charset="-128"/>
                <a:hlinkClick r:id="rId3"/>
              </a:rPr>
              <a:t>Myfav.es </a:t>
            </a:r>
            <a:r>
              <a:rPr lang="en-US" sz="2400" smtClean="0">
                <a:solidFill>
                  <a:srgbClr val="666666"/>
                </a:solidFill>
                <a:latin typeface="Univers 55" charset="0"/>
                <a:ea typeface="ＭＳ Ｐゴシック" charset="-128"/>
                <a:cs typeface="ＭＳ Ｐゴシック" charset="-128"/>
              </a:rPr>
              <a:t>is a homepage-customization site that has a directory of productivity tools.</a:t>
            </a:r>
          </a:p>
        </p:txBody>
      </p:sp>
      <p:sp>
        <p:nvSpPr>
          <p:cNvPr id="5" name="Rectangle 2"/>
          <p:cNvSpPr txBox="1">
            <a:spLocks noChangeArrowheads="1"/>
          </p:cNvSpPr>
          <p:nvPr/>
        </p:nvSpPr>
        <p:spPr bwMode="auto">
          <a:xfrm>
            <a:off x="609600" y="3581400"/>
            <a:ext cx="7772400" cy="838200"/>
          </a:xfrm>
          <a:prstGeom prst="rect">
            <a:avLst/>
          </a:prstGeom>
          <a:noFill/>
          <a:ln w="9525">
            <a:noFill/>
            <a:miter lim="800000"/>
            <a:headEnd/>
            <a:tailEnd/>
          </a:ln>
        </p:spPr>
        <p:txBody>
          <a:bodyPr anchor="ctr">
            <a:prstTxWarp prst="textNoShape">
              <a:avLst/>
            </a:prstTxWarp>
          </a:bodyPr>
          <a:lstStyle/>
          <a:p>
            <a:pPr>
              <a:spcBef>
                <a:spcPct val="50000"/>
              </a:spcBef>
              <a:defRPr/>
            </a:pPr>
            <a:r>
              <a:rPr lang="en-US" kern="0" dirty="0">
                <a:solidFill>
                  <a:srgbClr val="666666"/>
                </a:solidFill>
                <a:latin typeface="Univers 55" charset="0"/>
                <a:ea typeface="+mj-ea"/>
                <a:cs typeface="+mj-cs"/>
              </a:rPr>
              <a:t>The UT Libraries has a </a:t>
            </a:r>
            <a:r>
              <a:rPr lang="en-US" kern="0" dirty="0">
                <a:solidFill>
                  <a:srgbClr val="666666"/>
                </a:solidFill>
                <a:latin typeface="Univers 55" charset="0"/>
                <a:ea typeface="+mj-ea"/>
                <a:cs typeface="+mj-cs"/>
                <a:hlinkClick r:id="rId4"/>
              </a:rPr>
              <a:t>collection of productivity tools</a:t>
            </a:r>
            <a:r>
              <a:rPr lang="en-US" kern="0" dirty="0">
                <a:solidFill>
                  <a:srgbClr val="666666"/>
                </a:solidFill>
                <a:latin typeface="Univers 55" charset="0"/>
                <a:ea typeface="+mj-ea"/>
                <a:cs typeface="+mj-cs"/>
              </a:rPr>
              <a:t>.</a:t>
            </a:r>
          </a:p>
        </p:txBody>
      </p:sp>
      <p:sp>
        <p:nvSpPr>
          <p:cNvPr id="7" name="Rectangle 2"/>
          <p:cNvSpPr txBox="1">
            <a:spLocks noChangeArrowheads="1"/>
          </p:cNvSpPr>
          <p:nvPr/>
        </p:nvSpPr>
        <p:spPr bwMode="auto">
          <a:xfrm>
            <a:off x="533400" y="914400"/>
            <a:ext cx="8077200" cy="838200"/>
          </a:xfrm>
          <a:prstGeom prst="rect">
            <a:avLst/>
          </a:prstGeom>
          <a:noFill/>
          <a:ln w="9525">
            <a:noFill/>
            <a:miter lim="800000"/>
            <a:headEnd/>
            <a:tailEnd/>
          </a:ln>
        </p:spPr>
        <p:txBody>
          <a:bodyPr anchor="ctr">
            <a:prstTxWarp prst="textNoShape">
              <a:avLst/>
            </a:prstTxWarp>
          </a:bodyPr>
          <a:lstStyle/>
          <a:p>
            <a:pPr eaLnBrk="1" hangingPunct="1">
              <a:defRPr/>
            </a:pPr>
            <a:r>
              <a:rPr lang="en-US" kern="0">
                <a:solidFill>
                  <a:srgbClr val="CC5500"/>
                </a:solidFill>
                <a:latin typeface="Garamond" pitchFamily="-109" charset="0"/>
                <a:ea typeface="+mj-ea"/>
                <a:cs typeface="+mj-cs"/>
              </a:rPr>
              <a:t>TAKE FIVE</a:t>
            </a:r>
            <a:endParaRPr lang="en-US" sz="4400" kern="0" dirty="0">
              <a:solidFill>
                <a:schemeClr val="tx2"/>
              </a:solidFill>
              <a:latin typeface="+mj-lt"/>
              <a:ea typeface="+mj-ea"/>
              <a:cs typeface="+mj-cs"/>
            </a:endParaRPr>
          </a:p>
        </p:txBody>
      </p:sp>
      <p:sp>
        <p:nvSpPr>
          <p:cNvPr id="28677" name="Line 6"/>
          <p:cNvSpPr>
            <a:spLocks noChangeShapeType="1"/>
          </p:cNvSpPr>
          <p:nvPr/>
        </p:nvSpPr>
        <p:spPr bwMode="auto">
          <a:xfrm>
            <a:off x="609600" y="1600200"/>
            <a:ext cx="8001000" cy="0"/>
          </a:xfrm>
          <a:prstGeom prst="line">
            <a:avLst/>
          </a:prstGeom>
          <a:noFill/>
          <a:ln w="9525">
            <a:solidFill>
              <a:srgbClr val="CC5500"/>
            </a:solidFill>
            <a:round/>
            <a:headEnd/>
            <a:tailEnd/>
          </a:ln>
        </p:spPr>
        <p:txBody>
          <a:bodyPr wrap="none" anchor="ctr">
            <a:prstTxWarp prst="textNoShape">
              <a:avLst/>
            </a:prstTxWarp>
          </a:bodyPr>
          <a:lstStyle/>
          <a:p>
            <a:endParaRPr lang="en-US"/>
          </a:p>
        </p:txBody>
      </p:sp>
      <p:sp>
        <p:nvSpPr>
          <p:cNvPr id="9" name="Rectangle 2"/>
          <p:cNvSpPr txBox="1">
            <a:spLocks noChangeArrowheads="1"/>
          </p:cNvSpPr>
          <p:nvPr/>
        </p:nvSpPr>
        <p:spPr bwMode="auto">
          <a:xfrm>
            <a:off x="685800" y="4648200"/>
            <a:ext cx="7772400" cy="838200"/>
          </a:xfrm>
          <a:prstGeom prst="rect">
            <a:avLst/>
          </a:prstGeom>
          <a:noFill/>
          <a:ln w="9525">
            <a:noFill/>
            <a:miter lim="800000"/>
            <a:headEnd/>
            <a:tailEnd/>
          </a:ln>
        </p:spPr>
        <p:txBody>
          <a:bodyPr anchor="ctr">
            <a:prstTxWarp prst="textNoShape">
              <a:avLst/>
            </a:prstTxWarp>
          </a:bodyPr>
          <a:lstStyle/>
          <a:p>
            <a:pPr>
              <a:spcBef>
                <a:spcPct val="50000"/>
              </a:spcBef>
              <a:defRPr/>
            </a:pPr>
            <a:r>
              <a:rPr lang="en-US" kern="0" dirty="0">
                <a:solidFill>
                  <a:srgbClr val="666666"/>
                </a:solidFill>
                <a:latin typeface="Univers 55" charset="0"/>
                <a:ea typeface="+mj-ea"/>
                <a:cs typeface="+mj-cs"/>
              </a:rPr>
              <a:t>Test drive a couple of productivity tools.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609600"/>
            <a:ext cx="8077200" cy="838200"/>
          </a:xfrm>
        </p:spPr>
        <p:txBody>
          <a:bodyPr/>
          <a:lstStyle/>
          <a:p>
            <a:pPr algn="l" eaLnBrk="1" hangingPunct="1"/>
            <a:r>
              <a:rPr lang="en-US" sz="2400" smtClean="0">
                <a:solidFill>
                  <a:srgbClr val="CC5500"/>
                </a:solidFill>
                <a:latin typeface="Garamond" charset="0"/>
                <a:ea typeface="ＭＳ Ｐゴシック" charset="-128"/>
                <a:cs typeface="ＭＳ Ｐゴシック" charset="-128"/>
              </a:rPr>
              <a:t>Addendum</a:t>
            </a:r>
            <a:endParaRPr lang="en-US" smtClean="0">
              <a:ea typeface="ＭＳ Ｐゴシック" charset="-128"/>
              <a:cs typeface="ＭＳ Ｐゴシック" charset="-128"/>
            </a:endParaRPr>
          </a:p>
        </p:txBody>
      </p:sp>
      <p:sp>
        <p:nvSpPr>
          <p:cNvPr id="13315" name="Text Box 5"/>
          <p:cNvSpPr txBox="1">
            <a:spLocks noChangeArrowheads="1"/>
          </p:cNvSpPr>
          <p:nvPr/>
        </p:nvSpPr>
        <p:spPr bwMode="auto">
          <a:xfrm>
            <a:off x="609600" y="1371600"/>
            <a:ext cx="8077200" cy="4986338"/>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mj-lt"/>
              <a:buAutoNum type="arabicPeriod"/>
              <a:defRPr/>
            </a:pPr>
            <a:r>
              <a:rPr lang="en-US" sz="1200" dirty="0">
                <a:solidFill>
                  <a:schemeClr val="tx1">
                    <a:lumMod val="65000"/>
                    <a:lumOff val="35000"/>
                  </a:schemeClr>
                </a:solidFill>
                <a:latin typeface="Univers 55" charset="0"/>
              </a:rPr>
              <a:t>The online live-response polling tool I used at the beginning is called </a:t>
            </a:r>
            <a:r>
              <a:rPr lang="en-US" sz="1200" dirty="0">
                <a:solidFill>
                  <a:schemeClr val="tx1">
                    <a:lumMod val="65000"/>
                    <a:lumOff val="35000"/>
                  </a:schemeClr>
                </a:solidFill>
                <a:latin typeface="Univers 55" charset="0"/>
                <a:hlinkClick r:id="rId3"/>
              </a:rPr>
              <a:t>PollEverywhere.com</a:t>
            </a:r>
            <a:r>
              <a:rPr lang="en-US" sz="1200" dirty="0">
                <a:solidFill>
                  <a:schemeClr val="tx1">
                    <a:lumMod val="65000"/>
                    <a:lumOff val="35000"/>
                  </a:schemeClr>
                </a:solidFill>
                <a:latin typeface="Univers 55" charset="0"/>
              </a:rPr>
              <a:t> and under the FREE plan, you can have up to 40 responses per poll. Polls can be open-answer or multiple choice.</a:t>
            </a:r>
          </a:p>
          <a:p>
            <a:pPr marL="457200" indent="-457200">
              <a:spcBef>
                <a:spcPct val="50000"/>
              </a:spcBef>
              <a:buFont typeface="+mj-lt"/>
              <a:buAutoNum type="arabicPeriod"/>
              <a:defRPr/>
            </a:pPr>
            <a:r>
              <a:rPr lang="en-US" sz="1200" dirty="0">
                <a:solidFill>
                  <a:schemeClr val="tx1">
                    <a:lumMod val="65000"/>
                    <a:lumOff val="35000"/>
                  </a:schemeClr>
                </a:solidFill>
                <a:latin typeface="Univers 55" charset="0"/>
              </a:rPr>
              <a:t>For those who hoped that I would cover online resources and databases available through AISD, I can only direct you to your campus librarians and to </a:t>
            </a:r>
            <a:r>
              <a:rPr lang="en-US" sz="1200" dirty="0">
                <a:solidFill>
                  <a:schemeClr val="tx1">
                    <a:lumMod val="65000"/>
                    <a:lumOff val="35000"/>
                  </a:schemeClr>
                </a:solidFill>
                <a:latin typeface="Univers 55" charset="0"/>
                <a:hlinkClick r:id="rId4"/>
              </a:rPr>
              <a:t>https://sites.google.com/a/austinisd.org/aisdlibraries/libresources</a:t>
            </a:r>
            <a:r>
              <a:rPr lang="en-US" sz="1200" dirty="0">
                <a:solidFill>
                  <a:schemeClr val="tx1">
                    <a:lumMod val="65000"/>
                    <a:lumOff val="35000"/>
                  </a:schemeClr>
                </a:solidFill>
                <a:latin typeface="Univers 55" charset="0"/>
              </a:rPr>
              <a:t> . But I’m sure you’ve been there, done that…</a:t>
            </a:r>
          </a:p>
          <a:p>
            <a:pPr marL="457200" indent="-457200">
              <a:spcBef>
                <a:spcPct val="50000"/>
              </a:spcBef>
              <a:buFont typeface="+mj-lt"/>
              <a:buAutoNum type="arabicPeriod"/>
              <a:defRPr/>
            </a:pPr>
            <a:r>
              <a:rPr lang="en-US" sz="1200" dirty="0">
                <a:solidFill>
                  <a:schemeClr val="tx1">
                    <a:lumMod val="65000"/>
                    <a:lumOff val="35000"/>
                  </a:schemeClr>
                </a:solidFill>
                <a:latin typeface="Univers 55" charset="0"/>
                <a:hlinkClick r:id="rId5"/>
              </a:rPr>
              <a:t>Scirus</a:t>
            </a:r>
            <a:r>
              <a:rPr lang="en-US" sz="1200" dirty="0">
                <a:solidFill>
                  <a:schemeClr val="tx1">
                    <a:lumMod val="65000"/>
                    <a:lumOff val="35000"/>
                  </a:schemeClr>
                </a:solidFill>
                <a:latin typeface="Univers 55" charset="0"/>
              </a:rPr>
              <a:t> is a nice index for every discipline. It’s a FREE science-specific search engine that includes journal sources, scholarly and authoritative science information on the Internet, preprint servers for several scientific disciplines, and technical reports from NASA. For most articles, you get a citation and abstract.</a:t>
            </a:r>
          </a:p>
          <a:p>
            <a:pPr marL="457200" indent="-457200">
              <a:spcBef>
                <a:spcPct val="50000"/>
              </a:spcBef>
              <a:buFont typeface="+mj-lt"/>
              <a:buAutoNum type="arabicPeriod"/>
              <a:defRPr/>
            </a:pPr>
            <a:r>
              <a:rPr lang="en-US" sz="1200" dirty="0">
                <a:solidFill>
                  <a:schemeClr val="tx1">
                    <a:lumMod val="65000"/>
                    <a:lumOff val="35000"/>
                  </a:schemeClr>
                </a:solidFill>
                <a:latin typeface="Univers 55" charset="0"/>
              </a:rPr>
              <a:t>I can recommend further resources available to you and your students via Austin Public Library. </a:t>
            </a:r>
            <a:r>
              <a:rPr lang="en-US" sz="1200" dirty="0">
                <a:solidFill>
                  <a:schemeClr val="tx1">
                    <a:lumMod val="65000"/>
                    <a:lumOff val="35000"/>
                  </a:schemeClr>
                </a:solidFill>
                <a:latin typeface="Univers 55" charset="0"/>
                <a:hlinkClick r:id="rId6"/>
              </a:rPr>
              <a:t>http://library.austintexas.gov/databases/Science%20and%20Technology</a:t>
            </a:r>
            <a:r>
              <a:rPr lang="en-US" sz="1200" dirty="0">
                <a:solidFill>
                  <a:schemeClr val="tx1">
                    <a:lumMod val="65000"/>
                    <a:lumOff val="35000"/>
                  </a:schemeClr>
                </a:solidFill>
                <a:latin typeface="Univers 55" charset="0"/>
              </a:rPr>
              <a:t>. It requires an APL card to login. Sadly, you can’t apply online at this time. Further info here: </a:t>
            </a:r>
            <a:r>
              <a:rPr lang="en-US" sz="1200" dirty="0">
                <a:solidFill>
                  <a:schemeClr val="tx1">
                    <a:lumMod val="65000"/>
                    <a:lumOff val="35000"/>
                  </a:schemeClr>
                </a:solidFill>
                <a:latin typeface="Univers 55" charset="0"/>
                <a:hlinkClick r:id="rId7"/>
              </a:rPr>
              <a:t>http://library.austintexas.gov/basic-page/youth-library-card</a:t>
            </a:r>
            <a:r>
              <a:rPr lang="en-US" sz="1200" dirty="0">
                <a:solidFill>
                  <a:schemeClr val="tx1">
                    <a:lumMod val="65000"/>
                    <a:lumOff val="35000"/>
                  </a:schemeClr>
                </a:solidFill>
                <a:latin typeface="Univers 55" charset="0"/>
              </a:rPr>
              <a:t> </a:t>
            </a:r>
          </a:p>
          <a:p>
            <a:pPr marL="457200" indent="-457200">
              <a:spcBef>
                <a:spcPct val="50000"/>
              </a:spcBef>
              <a:buFont typeface="+mj-lt"/>
              <a:buAutoNum type="arabicPeriod"/>
              <a:defRPr/>
            </a:pPr>
            <a:r>
              <a:rPr lang="en-US" sz="1200" dirty="0">
                <a:solidFill>
                  <a:schemeClr val="tx1">
                    <a:lumMod val="65000"/>
                    <a:lumOff val="35000"/>
                  </a:schemeClr>
                </a:solidFill>
                <a:latin typeface="Univers 55" charset="0"/>
              </a:rPr>
              <a:t>The UT Libraries DOES allow visitors limited access its online resources. Please see </a:t>
            </a:r>
            <a:r>
              <a:rPr lang="en-US" sz="1200" dirty="0">
                <a:solidFill>
                  <a:schemeClr val="tx1">
                    <a:lumMod val="65000"/>
                    <a:lumOff val="35000"/>
                  </a:schemeClr>
                </a:solidFill>
                <a:latin typeface="Univers 55" charset="0"/>
                <a:hlinkClick r:id="rId8"/>
              </a:rPr>
              <a:t>http://www.lib.utexas.edu/visitors/visitor_eid.html</a:t>
            </a:r>
            <a:r>
              <a:rPr lang="en-US" sz="1200" dirty="0">
                <a:solidFill>
                  <a:schemeClr val="tx1">
                    <a:lumMod val="65000"/>
                    <a:lumOff val="35000"/>
                  </a:schemeClr>
                </a:solidFill>
                <a:latin typeface="Univers 55" charset="0"/>
              </a:rPr>
              <a:t> for details.</a:t>
            </a:r>
          </a:p>
          <a:p>
            <a:pPr marL="457200" indent="-457200">
              <a:spcBef>
                <a:spcPct val="50000"/>
              </a:spcBef>
              <a:buFont typeface="+mj-lt"/>
              <a:buAutoNum type="arabicPeriod"/>
              <a:defRPr/>
            </a:pPr>
            <a:r>
              <a:rPr lang="en-US" sz="1200" dirty="0">
                <a:solidFill>
                  <a:schemeClr val="tx1">
                    <a:lumMod val="65000"/>
                    <a:lumOff val="35000"/>
                  </a:schemeClr>
                </a:solidFill>
                <a:latin typeface="Univers 55" charset="0"/>
              </a:rPr>
              <a:t>For the physical sciences, the closest analog to an index like </a:t>
            </a:r>
            <a:r>
              <a:rPr lang="en-US" sz="1200" dirty="0" err="1">
                <a:solidFill>
                  <a:schemeClr val="tx1">
                    <a:lumMod val="65000"/>
                    <a:lumOff val="35000"/>
                  </a:schemeClr>
                </a:solidFill>
                <a:latin typeface="Univers 55" charset="0"/>
                <a:hlinkClick r:id="rId9"/>
              </a:rPr>
              <a:t>PubMed</a:t>
            </a:r>
            <a:r>
              <a:rPr lang="en-US" sz="1200" dirty="0">
                <a:solidFill>
                  <a:schemeClr val="tx1">
                    <a:lumMod val="65000"/>
                    <a:lumOff val="35000"/>
                  </a:schemeClr>
                </a:solidFill>
                <a:latin typeface="Univers 55" charset="0"/>
              </a:rPr>
              <a:t> is ADS, the </a:t>
            </a:r>
            <a:r>
              <a:rPr lang="en-US" sz="1200" dirty="0">
                <a:solidFill>
                  <a:schemeClr val="tx1">
                    <a:lumMod val="65000"/>
                    <a:lumOff val="35000"/>
                  </a:schemeClr>
                </a:solidFill>
                <a:latin typeface="Univers 55" charset="0"/>
                <a:hlinkClick r:id="rId10"/>
              </a:rPr>
              <a:t>Astrophysics Data System</a:t>
            </a:r>
            <a:r>
              <a:rPr lang="en-US" sz="1200" dirty="0">
                <a:solidFill>
                  <a:schemeClr val="tx1">
                    <a:lumMod val="65000"/>
                    <a:lumOff val="35000"/>
                  </a:schemeClr>
                </a:solidFill>
                <a:latin typeface="Univers 55" charset="0"/>
              </a:rPr>
              <a:t>. It covers physics as well as astronomy.</a:t>
            </a:r>
          </a:p>
          <a:p>
            <a:pPr marL="457200" indent="-457200">
              <a:spcBef>
                <a:spcPct val="50000"/>
              </a:spcBef>
              <a:buFont typeface="+mj-lt"/>
              <a:buAutoNum type="arabicPeriod"/>
              <a:defRPr/>
            </a:pPr>
            <a:r>
              <a:rPr lang="en-US" sz="1200" dirty="0">
                <a:solidFill>
                  <a:schemeClr val="tx1">
                    <a:lumMod val="65000"/>
                    <a:lumOff val="35000"/>
                  </a:schemeClr>
                </a:solidFill>
                <a:latin typeface="Univers 55" charset="0"/>
              </a:rPr>
              <a:t>I know some of you expected more coverage of productivity tools. After you’ve had a chance to test-drive the ones from this presentation, if you still have questions, feel free to contact me.</a:t>
            </a:r>
          </a:p>
          <a:p>
            <a:pPr marL="457200" indent="-457200">
              <a:spcBef>
                <a:spcPct val="50000"/>
              </a:spcBef>
              <a:buFont typeface="+mj-lt"/>
              <a:buAutoNum type="arabicPeriod"/>
              <a:defRPr/>
            </a:pPr>
            <a:r>
              <a:rPr lang="en-US" sz="1200" dirty="0">
                <a:solidFill>
                  <a:schemeClr val="tx1">
                    <a:lumMod val="65000"/>
                    <a:lumOff val="35000"/>
                  </a:schemeClr>
                </a:solidFill>
                <a:latin typeface="Univers 55" charset="0"/>
              </a:rPr>
              <a:t>I saw a few responses from folks who’d hoped for content on teaching strategies and engagement methods. I’m afraid that’s not my area. In fact, y’all could teach me so much…</a:t>
            </a:r>
          </a:p>
          <a:p>
            <a:pPr marL="457200" indent="-457200">
              <a:spcBef>
                <a:spcPct val="50000"/>
              </a:spcBef>
              <a:buFont typeface="+mj-lt"/>
              <a:buAutoNum type="arabicPeriod"/>
              <a:defRPr/>
            </a:pPr>
            <a:endParaRPr lang="en-US" sz="1200" dirty="0">
              <a:solidFill>
                <a:schemeClr val="tx1">
                  <a:lumMod val="65000"/>
                  <a:lumOff val="35000"/>
                </a:schemeClr>
              </a:solidFill>
              <a:latin typeface="Univers 55" charset="0"/>
            </a:endParaRPr>
          </a:p>
          <a:p>
            <a:pPr marL="457200" indent="-457200" algn="ctr">
              <a:spcBef>
                <a:spcPct val="50000"/>
              </a:spcBef>
              <a:defRPr/>
            </a:pPr>
            <a:r>
              <a:rPr lang="en-US" sz="1200" dirty="0">
                <a:solidFill>
                  <a:schemeClr val="tx1">
                    <a:lumMod val="65000"/>
                    <a:lumOff val="35000"/>
                  </a:schemeClr>
                </a:solidFill>
                <a:latin typeface="Univers 55" charset="0"/>
              </a:rPr>
              <a:t>Thanks for attending, and for your great questions!—RB</a:t>
            </a:r>
          </a:p>
        </p:txBody>
      </p:sp>
      <p:sp>
        <p:nvSpPr>
          <p:cNvPr id="29700" name="Line 6"/>
          <p:cNvSpPr>
            <a:spLocks noChangeShapeType="1"/>
          </p:cNvSpPr>
          <p:nvPr/>
        </p:nvSpPr>
        <p:spPr bwMode="auto">
          <a:xfrm>
            <a:off x="685800" y="1295400"/>
            <a:ext cx="8001000" cy="0"/>
          </a:xfrm>
          <a:prstGeom prst="line">
            <a:avLst/>
          </a:prstGeom>
          <a:noFill/>
          <a:ln w="9525">
            <a:solidFill>
              <a:srgbClr val="CC55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3"/>
          <a:srcRect/>
          <a:stretch>
            <a:fillRect/>
          </a:stretch>
        </p:blipFill>
        <p:spPr bwMode="auto">
          <a:xfrm>
            <a:off x="1393825" y="2743200"/>
            <a:ext cx="6356350" cy="164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6386" name="Picture 6"/>
          <p:cNvPicPr>
            <a:picLocks noChangeAspect="1"/>
          </p:cNvPicPr>
          <p:nvPr/>
        </p:nvPicPr>
        <p:blipFill>
          <a:blip r:embed="rId3"/>
          <a:srcRect/>
          <a:stretch>
            <a:fillRect/>
          </a:stretch>
        </p:blipFill>
        <p:spPr bwMode="auto">
          <a:xfrm>
            <a:off x="609600" y="685800"/>
            <a:ext cx="3200400" cy="2133600"/>
          </a:xfrm>
          <a:prstGeom prst="rect">
            <a:avLst/>
          </a:prstGeom>
          <a:noFill/>
          <a:ln w="9525">
            <a:noFill/>
            <a:miter lim="800000"/>
            <a:headEnd/>
            <a:tailEnd/>
          </a:ln>
        </p:spPr>
      </p:pic>
      <p:sp>
        <p:nvSpPr>
          <p:cNvPr id="16387" name="Rectangle 7"/>
          <p:cNvSpPr>
            <a:spLocks noChangeArrowheads="1"/>
          </p:cNvSpPr>
          <p:nvPr/>
        </p:nvSpPr>
        <p:spPr bwMode="auto">
          <a:xfrm>
            <a:off x="609600" y="1676400"/>
            <a:ext cx="3124200" cy="338138"/>
          </a:xfrm>
          <a:prstGeom prst="rect">
            <a:avLst/>
          </a:prstGeom>
          <a:noFill/>
          <a:ln w="9525">
            <a:noFill/>
            <a:miter lim="800000"/>
            <a:headEnd/>
            <a:tailEnd/>
          </a:ln>
        </p:spPr>
        <p:txBody>
          <a:bodyPr>
            <a:prstTxWarp prst="textNoShape">
              <a:avLst/>
            </a:prstTxWarp>
            <a:spAutoFit/>
          </a:bodyPr>
          <a:lstStyle/>
          <a:p>
            <a:r>
              <a:rPr lang="en-US" sz="800">
                <a:solidFill>
                  <a:schemeClr val="bg1"/>
                </a:solidFill>
              </a:rPr>
              <a:t>(Photo used under Creative Commons from flickr user David Morgan-Mar)</a:t>
            </a:r>
          </a:p>
        </p:txBody>
      </p:sp>
      <p:pic>
        <p:nvPicPr>
          <p:cNvPr id="16388" name="Picture 8"/>
          <p:cNvPicPr>
            <a:picLocks noChangeAspect="1"/>
          </p:cNvPicPr>
          <p:nvPr/>
        </p:nvPicPr>
        <p:blipFill>
          <a:blip r:embed="rId4"/>
          <a:srcRect/>
          <a:stretch>
            <a:fillRect/>
          </a:stretch>
        </p:blipFill>
        <p:spPr bwMode="auto">
          <a:xfrm>
            <a:off x="5410200" y="685800"/>
            <a:ext cx="3054350" cy="2149475"/>
          </a:xfrm>
          <a:prstGeom prst="rect">
            <a:avLst/>
          </a:prstGeom>
          <a:noFill/>
          <a:ln w="9525">
            <a:noFill/>
            <a:miter lim="800000"/>
            <a:headEnd/>
            <a:tailEnd/>
          </a:ln>
        </p:spPr>
      </p:pic>
      <p:sp>
        <p:nvSpPr>
          <p:cNvPr id="16389" name="Rectangle 9"/>
          <p:cNvSpPr>
            <a:spLocks noChangeArrowheads="1"/>
          </p:cNvSpPr>
          <p:nvPr/>
        </p:nvSpPr>
        <p:spPr bwMode="auto">
          <a:xfrm>
            <a:off x="5334000" y="685800"/>
            <a:ext cx="1274763" cy="215900"/>
          </a:xfrm>
          <a:prstGeom prst="rect">
            <a:avLst/>
          </a:prstGeom>
          <a:noFill/>
          <a:ln w="9525">
            <a:noFill/>
            <a:miter lim="800000"/>
            <a:headEnd/>
            <a:tailEnd/>
          </a:ln>
        </p:spPr>
        <p:txBody>
          <a:bodyPr wrap="none">
            <a:prstTxWarp prst="textNoShape">
              <a:avLst/>
            </a:prstTxWarp>
            <a:spAutoFit/>
          </a:bodyPr>
          <a:lstStyle/>
          <a:p>
            <a:r>
              <a:rPr lang="en-US" sz="800">
                <a:solidFill>
                  <a:schemeClr val="bg1"/>
                </a:solidFill>
              </a:rPr>
              <a:t>library.duke.edu/uarchives</a:t>
            </a:r>
          </a:p>
        </p:txBody>
      </p:sp>
      <p:sp>
        <p:nvSpPr>
          <p:cNvPr id="16390" name="TextBox 11"/>
          <p:cNvSpPr txBox="1">
            <a:spLocks noChangeArrowheads="1"/>
          </p:cNvSpPr>
          <p:nvPr/>
        </p:nvSpPr>
        <p:spPr bwMode="auto">
          <a:xfrm>
            <a:off x="609600" y="2895600"/>
            <a:ext cx="3200400" cy="307975"/>
          </a:xfrm>
          <a:prstGeom prst="rect">
            <a:avLst/>
          </a:prstGeom>
          <a:noFill/>
          <a:ln w="9525">
            <a:noFill/>
            <a:miter lim="800000"/>
            <a:headEnd/>
            <a:tailEnd/>
          </a:ln>
        </p:spPr>
        <p:txBody>
          <a:bodyPr>
            <a:prstTxWarp prst="textNoShape">
              <a:avLst/>
            </a:prstTxWarp>
            <a:spAutoFit/>
          </a:bodyPr>
          <a:lstStyle/>
          <a:p>
            <a:pPr algn="ctr"/>
            <a:r>
              <a:rPr lang="en-US" sz="1400">
                <a:solidFill>
                  <a:srgbClr val="595959"/>
                </a:solidFill>
                <a:latin typeface="Univers 55" charset="0"/>
              </a:rPr>
              <a:t>What students think they do</a:t>
            </a:r>
          </a:p>
        </p:txBody>
      </p:sp>
      <p:sp>
        <p:nvSpPr>
          <p:cNvPr id="16391" name="TextBox 12"/>
          <p:cNvSpPr txBox="1">
            <a:spLocks noChangeArrowheads="1"/>
          </p:cNvSpPr>
          <p:nvPr/>
        </p:nvSpPr>
        <p:spPr bwMode="auto">
          <a:xfrm>
            <a:off x="5410200" y="2895600"/>
            <a:ext cx="3200400" cy="307975"/>
          </a:xfrm>
          <a:prstGeom prst="rect">
            <a:avLst/>
          </a:prstGeom>
          <a:noFill/>
          <a:ln w="9525">
            <a:noFill/>
            <a:miter lim="800000"/>
            <a:headEnd/>
            <a:tailEnd/>
          </a:ln>
        </p:spPr>
        <p:txBody>
          <a:bodyPr>
            <a:prstTxWarp prst="textNoShape">
              <a:avLst/>
            </a:prstTxWarp>
            <a:spAutoFit/>
          </a:bodyPr>
          <a:lstStyle/>
          <a:p>
            <a:pPr algn="ctr"/>
            <a:r>
              <a:rPr lang="en-US" sz="1400">
                <a:solidFill>
                  <a:srgbClr val="595959"/>
                </a:solidFill>
                <a:latin typeface="Univers 55" charset="0"/>
              </a:rPr>
              <a:t>What parents think they do</a:t>
            </a:r>
          </a:p>
        </p:txBody>
      </p:sp>
      <p:pic>
        <p:nvPicPr>
          <p:cNvPr id="16392" name="Picture 13"/>
          <p:cNvPicPr>
            <a:picLocks noChangeAspect="1"/>
          </p:cNvPicPr>
          <p:nvPr/>
        </p:nvPicPr>
        <p:blipFill>
          <a:blip r:embed="rId5"/>
          <a:srcRect/>
          <a:stretch>
            <a:fillRect/>
          </a:stretch>
        </p:blipFill>
        <p:spPr bwMode="auto">
          <a:xfrm>
            <a:off x="3200400" y="3505200"/>
            <a:ext cx="3175000" cy="2066925"/>
          </a:xfrm>
          <a:prstGeom prst="rect">
            <a:avLst/>
          </a:prstGeom>
          <a:noFill/>
          <a:ln w="9525">
            <a:noFill/>
            <a:miter lim="800000"/>
            <a:headEnd/>
            <a:tailEnd/>
          </a:ln>
        </p:spPr>
      </p:pic>
      <p:sp>
        <p:nvSpPr>
          <p:cNvPr id="16393" name="TextBox 14"/>
          <p:cNvSpPr txBox="1">
            <a:spLocks noChangeArrowheads="1"/>
          </p:cNvSpPr>
          <p:nvPr/>
        </p:nvSpPr>
        <p:spPr bwMode="auto">
          <a:xfrm>
            <a:off x="3200400" y="5715000"/>
            <a:ext cx="3200400" cy="307975"/>
          </a:xfrm>
          <a:prstGeom prst="rect">
            <a:avLst/>
          </a:prstGeom>
          <a:noFill/>
          <a:ln w="9525">
            <a:noFill/>
            <a:miter lim="800000"/>
            <a:headEnd/>
            <a:tailEnd/>
          </a:ln>
        </p:spPr>
        <p:txBody>
          <a:bodyPr>
            <a:prstTxWarp prst="textNoShape">
              <a:avLst/>
            </a:prstTxWarp>
            <a:spAutoFit/>
          </a:bodyPr>
          <a:lstStyle/>
          <a:p>
            <a:pPr algn="ctr"/>
            <a:r>
              <a:rPr lang="en-US" sz="1400">
                <a:solidFill>
                  <a:srgbClr val="595959"/>
                </a:solidFill>
                <a:latin typeface="Univers 55" charset="0"/>
              </a:rPr>
              <a:t>What they actually do</a:t>
            </a:r>
          </a:p>
        </p:txBody>
      </p:sp>
      <p:sp>
        <p:nvSpPr>
          <p:cNvPr id="16" name="TextBox 15"/>
          <p:cNvSpPr txBox="1">
            <a:spLocks noChangeArrowheads="1"/>
          </p:cNvSpPr>
          <p:nvPr/>
        </p:nvSpPr>
        <p:spPr bwMode="auto">
          <a:xfrm>
            <a:off x="2133600" y="6019800"/>
            <a:ext cx="5410200" cy="307975"/>
          </a:xfrm>
          <a:prstGeom prst="rect">
            <a:avLst/>
          </a:prstGeom>
          <a:noFill/>
          <a:ln w="9525">
            <a:noFill/>
            <a:miter lim="800000"/>
            <a:headEnd/>
            <a:tailEnd/>
          </a:ln>
        </p:spPr>
        <p:txBody>
          <a:bodyPr>
            <a:prstTxWarp prst="textNoShape">
              <a:avLst/>
            </a:prstTxWarp>
            <a:spAutoFit/>
          </a:bodyPr>
          <a:lstStyle/>
          <a:p>
            <a:pPr algn="ctr"/>
            <a:r>
              <a:rPr lang="en-US" sz="1400">
                <a:solidFill>
                  <a:srgbClr val="FF0000"/>
                </a:solidFill>
                <a:latin typeface="Univers 55" charset="0"/>
              </a:rPr>
              <a:t>Which is pretty much what teachers and librarians think they do…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1219200"/>
            <a:ext cx="8077200" cy="838200"/>
          </a:xfrm>
        </p:spPr>
        <p:txBody>
          <a:bodyPr/>
          <a:lstStyle/>
          <a:p>
            <a:pPr algn="l" eaLnBrk="1" hangingPunct="1"/>
            <a:r>
              <a:rPr lang="en-US" sz="2400" smtClean="0">
                <a:solidFill>
                  <a:srgbClr val="CC5500"/>
                </a:solidFill>
                <a:latin typeface="Garamond" charset="0"/>
                <a:ea typeface="ＭＳ Ｐゴシック" charset="-128"/>
                <a:cs typeface="ＭＳ Ｐゴシック" charset="-128"/>
              </a:rPr>
              <a:t>What’s a science instruction librarian, anyway?</a:t>
            </a:r>
            <a:endParaRPr lang="en-US" smtClean="0">
              <a:ea typeface="ＭＳ Ｐゴシック" charset="-128"/>
              <a:cs typeface="ＭＳ Ｐゴシック" charset="-128"/>
            </a:endParaRPr>
          </a:p>
        </p:txBody>
      </p:sp>
      <p:sp>
        <p:nvSpPr>
          <p:cNvPr id="17411" name="Text Box 5"/>
          <p:cNvSpPr txBox="1">
            <a:spLocks noChangeArrowheads="1"/>
          </p:cNvSpPr>
          <p:nvPr/>
        </p:nvSpPr>
        <p:spPr bwMode="auto">
          <a:xfrm>
            <a:off x="609600" y="2057400"/>
            <a:ext cx="8077200" cy="4386263"/>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Times" charset="0"/>
              <a:buAutoNum type="arabicPeriod"/>
            </a:pPr>
            <a:r>
              <a:rPr lang="en-US" sz="1800">
                <a:solidFill>
                  <a:srgbClr val="666666"/>
                </a:solidFill>
                <a:latin typeface="Univers 55" charset="0"/>
              </a:rPr>
              <a:t>Teach </a:t>
            </a:r>
            <a:r>
              <a:rPr lang="en-US" sz="1800">
                <a:solidFill>
                  <a:srgbClr val="666666"/>
                </a:solidFill>
                <a:latin typeface="Univers 55" charset="0"/>
                <a:hlinkClick r:id="rId3"/>
              </a:rPr>
              <a:t>information literacy</a:t>
            </a:r>
            <a:r>
              <a:rPr lang="en-US" sz="1800">
                <a:solidFill>
                  <a:srgbClr val="666666"/>
                </a:solidFill>
                <a:latin typeface="Univers 55" charset="0"/>
              </a:rPr>
              <a:t> skills to students, faculty, staff (See also </a:t>
            </a:r>
            <a:r>
              <a:rPr lang="en-US" sz="1800">
                <a:solidFill>
                  <a:srgbClr val="666666"/>
                </a:solidFill>
                <a:latin typeface="Univers 55" charset="0"/>
                <a:hlinkClick r:id="rId4"/>
              </a:rPr>
              <a:t>Standards for the 21</a:t>
            </a:r>
            <a:r>
              <a:rPr lang="en-US" sz="1800" baseline="30000">
                <a:solidFill>
                  <a:srgbClr val="666666"/>
                </a:solidFill>
                <a:latin typeface="Univers 55" charset="0"/>
                <a:hlinkClick r:id="rId4"/>
              </a:rPr>
              <a:t>st</a:t>
            </a:r>
            <a:r>
              <a:rPr lang="en-US" sz="1800">
                <a:solidFill>
                  <a:srgbClr val="666666"/>
                </a:solidFill>
                <a:latin typeface="Univers 55" charset="0"/>
                <a:hlinkClick r:id="rId4"/>
              </a:rPr>
              <a:t> Century Learner</a:t>
            </a:r>
            <a:r>
              <a:rPr lang="en-US" sz="1800">
                <a:solidFill>
                  <a:srgbClr val="666666"/>
                </a:solidFill>
                <a:latin typeface="Univers 55" charset="0"/>
              </a:rPr>
              <a:t>, from AASL)</a:t>
            </a:r>
          </a:p>
          <a:p>
            <a:pPr marL="457200" indent="-457200">
              <a:spcBef>
                <a:spcPct val="50000"/>
              </a:spcBef>
              <a:buFont typeface="Times" charset="0"/>
              <a:buAutoNum type="arabicPeriod"/>
            </a:pPr>
            <a:r>
              <a:rPr lang="en-US" sz="1800">
                <a:solidFill>
                  <a:srgbClr val="666666"/>
                </a:solidFill>
                <a:latin typeface="Univers 55" charset="0"/>
              </a:rPr>
              <a:t>Design information literacy exercises and assignments</a:t>
            </a:r>
          </a:p>
          <a:p>
            <a:pPr marL="457200" indent="-457200">
              <a:spcBef>
                <a:spcPct val="50000"/>
              </a:spcBef>
              <a:buFont typeface="Times" charset="0"/>
              <a:buAutoNum type="arabicPeriod"/>
            </a:pPr>
            <a:r>
              <a:rPr lang="en-US" sz="1800">
                <a:solidFill>
                  <a:srgbClr val="666666"/>
                </a:solidFill>
                <a:latin typeface="Univers 55" charset="0"/>
              </a:rPr>
              <a:t>Create tutorials</a:t>
            </a:r>
          </a:p>
          <a:p>
            <a:pPr marL="457200" indent="-457200">
              <a:spcBef>
                <a:spcPct val="50000"/>
              </a:spcBef>
              <a:buFont typeface="Times" charset="0"/>
              <a:buAutoNum type="arabicPeriod"/>
            </a:pPr>
            <a:r>
              <a:rPr lang="en-US" sz="1800">
                <a:solidFill>
                  <a:srgbClr val="666666"/>
                </a:solidFill>
                <a:latin typeface="Univers 55" charset="0"/>
              </a:rPr>
              <a:t>Train lab instructors, teaching assistants, and other instructors</a:t>
            </a:r>
          </a:p>
          <a:p>
            <a:pPr marL="457200" indent="-457200">
              <a:spcBef>
                <a:spcPct val="50000"/>
              </a:spcBef>
              <a:buFont typeface="Times" charset="0"/>
              <a:buAutoNum type="arabicPeriod"/>
            </a:pPr>
            <a:r>
              <a:rPr lang="en-US" sz="1800">
                <a:solidFill>
                  <a:srgbClr val="666666"/>
                </a:solidFill>
                <a:latin typeface="Univers 55" charset="0"/>
              </a:rPr>
              <a:t>Produce outreach programs using pop culture to highlight science</a:t>
            </a:r>
          </a:p>
          <a:p>
            <a:pPr marL="457200" indent="-457200" algn="ctr">
              <a:spcBef>
                <a:spcPct val="50000"/>
              </a:spcBef>
            </a:pPr>
            <a:endParaRPr lang="en-US" sz="1800">
              <a:solidFill>
                <a:srgbClr val="666666"/>
              </a:solidFill>
              <a:latin typeface="Univers 55" charset="0"/>
            </a:endParaRPr>
          </a:p>
          <a:p>
            <a:pPr marL="457200" indent="-457200" algn="ctr">
              <a:spcBef>
                <a:spcPct val="50000"/>
              </a:spcBef>
            </a:pPr>
            <a:r>
              <a:rPr lang="en-US" sz="1800">
                <a:solidFill>
                  <a:srgbClr val="666666"/>
                </a:solidFill>
                <a:latin typeface="Univers 55" charset="0"/>
                <a:hlinkClick r:id="rId5"/>
              </a:rPr>
              <a:t>roxanne.bogucka@austin.utexas.edu</a:t>
            </a:r>
            <a:r>
              <a:rPr lang="en-US" sz="1800">
                <a:solidFill>
                  <a:srgbClr val="666666"/>
                </a:solidFill>
                <a:latin typeface="Univers 55" charset="0"/>
              </a:rPr>
              <a:t> | </a:t>
            </a:r>
            <a:r>
              <a:rPr lang="en-US" sz="1800">
                <a:solidFill>
                  <a:srgbClr val="666666"/>
                </a:solidFill>
                <a:latin typeface="Univers 55" charset="0"/>
                <a:hlinkClick r:id="rId6"/>
              </a:rPr>
              <a:t>www.lib.utexas.edu/lsl</a:t>
            </a:r>
            <a:endParaRPr lang="en-US" sz="1800">
              <a:solidFill>
                <a:srgbClr val="666666"/>
              </a:solidFill>
              <a:latin typeface="Univers 55" charset="0"/>
            </a:endParaRPr>
          </a:p>
          <a:p>
            <a:pPr marL="457200" indent="-457200" algn="ctr">
              <a:spcBef>
                <a:spcPct val="50000"/>
              </a:spcBef>
            </a:pPr>
            <a:r>
              <a:rPr lang="en-US" sz="1800">
                <a:solidFill>
                  <a:srgbClr val="666666"/>
                </a:solidFill>
                <a:latin typeface="Univers 55" charset="0"/>
                <a:hlinkClick r:id="rId7"/>
              </a:rPr>
              <a:t>@UTLSL </a:t>
            </a:r>
            <a:r>
              <a:rPr lang="en-US" sz="1800">
                <a:solidFill>
                  <a:srgbClr val="666666"/>
                </a:solidFill>
                <a:latin typeface="Univers 55" charset="0"/>
              </a:rPr>
              <a:t>| </a:t>
            </a:r>
            <a:r>
              <a:rPr lang="en-US" sz="1800">
                <a:solidFill>
                  <a:srgbClr val="666666"/>
                </a:solidFill>
                <a:latin typeface="Univers 55" charset="0"/>
                <a:hlinkClick r:id="rId8"/>
              </a:rPr>
              <a:t>facebook.com/UTLSL</a:t>
            </a:r>
            <a:endParaRPr lang="en-US" sz="1800">
              <a:solidFill>
                <a:srgbClr val="666666"/>
              </a:solidFill>
              <a:latin typeface="Univers 55" charset="0"/>
            </a:endParaRPr>
          </a:p>
          <a:p>
            <a:pPr marL="457200" indent="-457200">
              <a:spcBef>
                <a:spcPct val="50000"/>
              </a:spcBef>
              <a:buFont typeface="Times" charset="0"/>
              <a:buAutoNum type="arabicPeriod"/>
            </a:pPr>
            <a:endParaRPr lang="en-US" sz="1800">
              <a:solidFill>
                <a:srgbClr val="666666"/>
              </a:solidFill>
              <a:latin typeface="Univers 55" charset="0"/>
            </a:endParaRPr>
          </a:p>
          <a:p>
            <a:pPr marL="457200" indent="-457200">
              <a:spcBef>
                <a:spcPct val="50000"/>
              </a:spcBef>
              <a:buFont typeface="Times" charset="0"/>
              <a:buAutoNum type="arabicPeriod"/>
            </a:pPr>
            <a:endParaRPr lang="en-US" sz="1800">
              <a:solidFill>
                <a:srgbClr val="666666"/>
              </a:solidFill>
              <a:latin typeface="Univers 55" charset="0"/>
            </a:endParaRPr>
          </a:p>
        </p:txBody>
      </p:sp>
      <p:sp>
        <p:nvSpPr>
          <p:cNvPr id="17412" name="Line 6"/>
          <p:cNvSpPr>
            <a:spLocks noChangeShapeType="1"/>
          </p:cNvSpPr>
          <p:nvPr/>
        </p:nvSpPr>
        <p:spPr bwMode="auto">
          <a:xfrm>
            <a:off x="685800" y="1905000"/>
            <a:ext cx="8001000" cy="0"/>
          </a:xfrm>
          <a:prstGeom prst="line">
            <a:avLst/>
          </a:prstGeom>
          <a:noFill/>
          <a:ln w="9525">
            <a:solidFill>
              <a:srgbClr val="CC55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609600"/>
            <a:ext cx="8077200" cy="838200"/>
          </a:xfrm>
        </p:spPr>
        <p:txBody>
          <a:bodyPr/>
          <a:lstStyle/>
          <a:p>
            <a:pPr algn="l" eaLnBrk="1" hangingPunct="1"/>
            <a:r>
              <a:rPr lang="en-US" sz="2400">
                <a:solidFill>
                  <a:srgbClr val="CC5500"/>
                </a:solidFill>
                <a:latin typeface="Garamond" charset="0"/>
                <a:ea typeface="ＭＳ Ｐゴシック" charset="-128"/>
                <a:cs typeface="ＭＳ Ｐゴシック" charset="-128"/>
                <a:hlinkClick r:id="rId3"/>
              </a:rPr>
              <a:t>Google</a:t>
            </a:r>
            <a:r>
              <a:rPr lang="en-US" sz="2400">
                <a:solidFill>
                  <a:srgbClr val="CC5500"/>
                </a:solidFill>
                <a:latin typeface="Garamond" charset="0"/>
                <a:ea typeface="ＭＳ Ｐゴシック" charset="-128"/>
                <a:cs typeface="ＭＳ Ｐゴシック" charset="-128"/>
              </a:rPr>
              <a:t> Tips and Tricks (and </a:t>
            </a:r>
            <a:r>
              <a:rPr lang="en-US" sz="2400">
                <a:solidFill>
                  <a:srgbClr val="CC5500"/>
                </a:solidFill>
                <a:latin typeface="Garamond" charset="0"/>
                <a:ea typeface="ＭＳ Ｐゴシック" charset="-128"/>
                <a:cs typeface="ＭＳ Ｐゴシック" charset="-128"/>
                <a:hlinkClick r:id="rId4"/>
              </a:rPr>
              <a:t>Advanced Search</a:t>
            </a:r>
            <a:r>
              <a:rPr lang="en-US" sz="2400">
                <a:solidFill>
                  <a:srgbClr val="CC5500"/>
                </a:solidFill>
                <a:latin typeface="Garamond" charset="0"/>
                <a:ea typeface="ＭＳ Ｐゴシック" charset="-128"/>
                <a:cs typeface="ＭＳ Ｐゴシック" charset="-128"/>
              </a:rPr>
              <a:t>!)</a:t>
            </a:r>
            <a:endParaRPr lang="en-US">
              <a:ea typeface="ＭＳ Ｐゴシック" charset="-128"/>
              <a:cs typeface="ＭＳ Ｐゴシック" charset="-128"/>
            </a:endParaRPr>
          </a:p>
        </p:txBody>
      </p:sp>
      <p:sp>
        <p:nvSpPr>
          <p:cNvPr id="18435" name="Line 6"/>
          <p:cNvSpPr>
            <a:spLocks noChangeShapeType="1"/>
          </p:cNvSpPr>
          <p:nvPr/>
        </p:nvSpPr>
        <p:spPr bwMode="auto">
          <a:xfrm>
            <a:off x="685800" y="1295400"/>
            <a:ext cx="8001000" cy="0"/>
          </a:xfrm>
          <a:prstGeom prst="line">
            <a:avLst/>
          </a:prstGeom>
          <a:noFill/>
          <a:ln w="9525">
            <a:solidFill>
              <a:srgbClr val="CC5500"/>
            </a:solidFill>
            <a:round/>
            <a:headEnd/>
            <a:tailEnd/>
          </a:ln>
        </p:spPr>
        <p:txBody>
          <a:bodyPr wrap="none" anchor="ctr">
            <a:prstTxWarp prst="textNoShape">
              <a:avLst/>
            </a:prstTxWarp>
          </a:bodyPr>
          <a:lstStyle/>
          <a:p>
            <a:endParaRPr lang="en-US"/>
          </a:p>
        </p:txBody>
      </p:sp>
      <p:sp>
        <p:nvSpPr>
          <p:cNvPr id="18436" name="Text Box 5"/>
          <p:cNvSpPr txBox="1">
            <a:spLocks noChangeArrowheads="1"/>
          </p:cNvSpPr>
          <p:nvPr/>
        </p:nvSpPr>
        <p:spPr bwMode="auto">
          <a:xfrm>
            <a:off x="1524000" y="1219200"/>
            <a:ext cx="7391400" cy="5224463"/>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Times" charset="0"/>
              <a:buAutoNum type="arabicPeriod"/>
            </a:pPr>
            <a:r>
              <a:rPr lang="en-US" sz="1700" dirty="0">
                <a:solidFill>
                  <a:srgbClr val="666666"/>
                </a:solidFill>
                <a:latin typeface="Univers 55" charset="0"/>
              </a:rPr>
              <a:t>Use the symbols!</a:t>
            </a:r>
          </a:p>
          <a:p>
            <a:pPr marL="800100" lvl="1" indent="-342900">
              <a:buFont typeface="Times" charset="0"/>
              <a:buAutoNum type="alphaLcPeriod"/>
            </a:pPr>
            <a:r>
              <a:rPr lang="en-US" sz="1700" dirty="0">
                <a:solidFill>
                  <a:srgbClr val="666666"/>
                </a:solidFill>
                <a:latin typeface="Univers 55" charset="0"/>
              </a:rPr>
              <a:t>inclusion</a:t>
            </a:r>
            <a:r>
              <a:rPr lang="en-US" sz="1700" dirty="0">
                <a:solidFill>
                  <a:srgbClr val="666666"/>
                </a:solidFill>
                <a:latin typeface="Univers 55" charset="0"/>
                <a:sym typeface="Wingdings" charset="2"/>
              </a:rPr>
              <a:t> death </a:t>
            </a:r>
            <a:r>
              <a:rPr lang="en-US" sz="1700" dirty="0" err="1">
                <a:solidFill>
                  <a:srgbClr val="666666"/>
                </a:solidFill>
                <a:latin typeface="Univers 55" charset="0"/>
                <a:sym typeface="Wingdings" charset="2"/>
              </a:rPr>
              <a:t>nile</a:t>
            </a:r>
            <a:r>
              <a:rPr lang="en-US" sz="1700" dirty="0">
                <a:solidFill>
                  <a:srgbClr val="666666"/>
                </a:solidFill>
                <a:latin typeface="Univers 55" charset="0"/>
                <a:sym typeface="Wingdings" charset="2"/>
              </a:rPr>
              <a:t> +movie</a:t>
            </a:r>
            <a:endParaRPr lang="en-US" sz="1700" dirty="0">
              <a:solidFill>
                <a:srgbClr val="666666"/>
              </a:solidFill>
              <a:latin typeface="Univers 55" charset="0"/>
            </a:endParaRPr>
          </a:p>
          <a:p>
            <a:pPr marL="800100" lvl="1" indent="-342900">
              <a:buFont typeface="Times" charset="0"/>
              <a:buAutoNum type="alphaLcPeriod"/>
            </a:pPr>
            <a:r>
              <a:rPr lang="en-US" sz="1700" dirty="0">
                <a:solidFill>
                  <a:srgbClr val="666666"/>
                </a:solidFill>
                <a:latin typeface="Univers 55" charset="0"/>
              </a:rPr>
              <a:t>exclusion</a:t>
            </a:r>
            <a:r>
              <a:rPr lang="en-US" sz="1700" dirty="0">
                <a:solidFill>
                  <a:srgbClr val="666666"/>
                </a:solidFill>
                <a:latin typeface="Univers 55" charset="0"/>
                <a:sym typeface="Wingdings" charset="2"/>
              </a:rPr>
              <a:t> death </a:t>
            </a:r>
            <a:r>
              <a:rPr lang="en-US" sz="1700" dirty="0" err="1">
                <a:solidFill>
                  <a:srgbClr val="666666"/>
                </a:solidFill>
                <a:latin typeface="Univers 55" charset="0"/>
                <a:sym typeface="Wingdings" charset="2"/>
              </a:rPr>
              <a:t>nile</a:t>
            </a:r>
            <a:r>
              <a:rPr lang="en-US" sz="1700" dirty="0">
                <a:solidFill>
                  <a:srgbClr val="666666"/>
                </a:solidFill>
                <a:latin typeface="Univers 55" charset="0"/>
                <a:sym typeface="Wingdings" charset="2"/>
              </a:rPr>
              <a:t> –mystery -movie</a:t>
            </a:r>
            <a:endParaRPr lang="en-US" sz="1700" dirty="0">
              <a:solidFill>
                <a:srgbClr val="666666"/>
              </a:solidFill>
              <a:latin typeface="Univers 55" charset="0"/>
            </a:endParaRPr>
          </a:p>
          <a:p>
            <a:pPr marL="800100" lvl="1" indent="-342900">
              <a:buFont typeface="Times" charset="0"/>
              <a:buAutoNum type="alphaLcPeriod"/>
            </a:pPr>
            <a:r>
              <a:rPr lang="en-US" sz="1700" dirty="0">
                <a:solidFill>
                  <a:srgbClr val="666666"/>
                </a:solidFill>
                <a:latin typeface="Univers 55" charset="0"/>
              </a:rPr>
              <a:t>synonyms</a:t>
            </a:r>
            <a:r>
              <a:rPr lang="en-US" sz="1700" dirty="0">
                <a:solidFill>
                  <a:srgbClr val="666666"/>
                </a:solidFill>
                <a:latin typeface="Univers 55" charset="0"/>
                <a:sym typeface="Wingdings" charset="2"/>
              </a:rPr>
              <a:t> </a:t>
            </a:r>
            <a:r>
              <a:rPr lang="en-US" sz="1700" dirty="0">
                <a:solidFill>
                  <a:srgbClr val="666666"/>
                </a:solidFill>
                <a:latin typeface="Univers 55" charset="0"/>
              </a:rPr>
              <a:t>~movie occultation </a:t>
            </a:r>
            <a:r>
              <a:rPr lang="en-US" sz="1700" dirty="0" err="1">
                <a:solidFill>
                  <a:srgbClr val="666666"/>
                </a:solidFill>
                <a:latin typeface="Univers 55" charset="0"/>
              </a:rPr>
              <a:t>venus</a:t>
            </a:r>
            <a:endParaRPr lang="en-US" sz="1700" dirty="0">
              <a:solidFill>
                <a:srgbClr val="666666"/>
              </a:solidFill>
              <a:latin typeface="Univers 55" charset="0"/>
            </a:endParaRPr>
          </a:p>
          <a:p>
            <a:pPr marL="800100" lvl="1" indent="-342900">
              <a:buFont typeface="Times" charset="0"/>
              <a:buAutoNum type="alphaLcPeriod"/>
            </a:pPr>
            <a:r>
              <a:rPr lang="en-US" sz="1700" dirty="0">
                <a:solidFill>
                  <a:srgbClr val="666666"/>
                </a:solidFill>
                <a:latin typeface="Univers 55" charset="0"/>
              </a:rPr>
              <a:t>phrase searching</a:t>
            </a:r>
            <a:r>
              <a:rPr lang="en-US" sz="1700" dirty="0">
                <a:solidFill>
                  <a:srgbClr val="666666"/>
                </a:solidFill>
                <a:latin typeface="Univers 55" charset="0"/>
                <a:sym typeface="Wingdings" charset="2"/>
              </a:rPr>
              <a:t> “occultation of </a:t>
            </a:r>
            <a:r>
              <a:rPr lang="en-US" sz="1700" dirty="0" err="1">
                <a:solidFill>
                  <a:srgbClr val="666666"/>
                </a:solidFill>
                <a:latin typeface="Univers 55" charset="0"/>
                <a:sym typeface="Wingdings" charset="2"/>
              </a:rPr>
              <a:t>venus</a:t>
            </a:r>
            <a:r>
              <a:rPr lang="en-US" sz="1700" dirty="0">
                <a:solidFill>
                  <a:srgbClr val="666666"/>
                </a:solidFill>
                <a:latin typeface="Univers 55" charset="0"/>
                <a:sym typeface="Wingdings" charset="2"/>
              </a:rPr>
              <a:t>”</a:t>
            </a:r>
            <a:endParaRPr lang="en-US" sz="1700" dirty="0">
              <a:solidFill>
                <a:srgbClr val="666666"/>
              </a:solidFill>
              <a:latin typeface="Univers 55" charset="0"/>
            </a:endParaRPr>
          </a:p>
          <a:p>
            <a:pPr marL="457200" indent="-457200">
              <a:spcBef>
                <a:spcPts val="300"/>
              </a:spcBef>
              <a:buFont typeface="Times" charset="0"/>
              <a:buAutoNum type="arabicPeriod"/>
            </a:pPr>
            <a:r>
              <a:rPr lang="en-US" sz="1700" dirty="0">
                <a:solidFill>
                  <a:srgbClr val="666666"/>
                </a:solidFill>
                <a:latin typeface="Univers 55" charset="0"/>
              </a:rPr>
              <a:t>west </a:t>
            </a:r>
            <a:r>
              <a:rPr lang="en-US" sz="1700" dirty="0" err="1">
                <a:solidFill>
                  <a:srgbClr val="666666"/>
                </a:solidFill>
                <a:latin typeface="Univers 55" charset="0"/>
              </a:rPr>
              <a:t>nile</a:t>
            </a:r>
            <a:r>
              <a:rPr lang="en-US" sz="1700" dirty="0">
                <a:solidFill>
                  <a:srgbClr val="666666"/>
                </a:solidFill>
                <a:latin typeface="Univers 55" charset="0"/>
              </a:rPr>
              <a:t> virus </a:t>
            </a:r>
            <a:r>
              <a:rPr lang="en-US" sz="1700" dirty="0" err="1">
                <a:solidFill>
                  <a:srgbClr val="666666"/>
                </a:solidFill>
                <a:latin typeface="Univers 55" charset="0"/>
              </a:rPr>
              <a:t>site:cdc.gov</a:t>
            </a:r>
            <a:endParaRPr lang="en-US" sz="1700" dirty="0">
              <a:solidFill>
                <a:srgbClr val="666666"/>
              </a:solidFill>
              <a:latin typeface="Univers 55" charset="0"/>
            </a:endParaRPr>
          </a:p>
          <a:p>
            <a:pPr marL="457200" indent="-457200">
              <a:spcBef>
                <a:spcPts val="300"/>
              </a:spcBef>
              <a:buFont typeface="Times" charset="0"/>
              <a:buAutoNum type="arabicPeriod"/>
            </a:pPr>
            <a:r>
              <a:rPr lang="en-US" sz="1700" dirty="0">
                <a:solidFill>
                  <a:srgbClr val="666666"/>
                </a:solidFill>
                <a:latin typeface="Univers 55" charset="0"/>
              </a:rPr>
              <a:t>west </a:t>
            </a:r>
            <a:r>
              <a:rPr lang="en-US" sz="1700" dirty="0" err="1">
                <a:solidFill>
                  <a:srgbClr val="666666"/>
                </a:solidFill>
                <a:latin typeface="Univers 55" charset="0"/>
              </a:rPr>
              <a:t>nile</a:t>
            </a:r>
            <a:r>
              <a:rPr lang="en-US" sz="1700" dirty="0">
                <a:solidFill>
                  <a:srgbClr val="666666"/>
                </a:solidFill>
                <a:latin typeface="Univers 55" charset="0"/>
              </a:rPr>
              <a:t> virus </a:t>
            </a:r>
            <a:r>
              <a:rPr lang="en-US" sz="1700" dirty="0" err="1">
                <a:solidFill>
                  <a:srgbClr val="666666"/>
                </a:solidFill>
                <a:latin typeface="Univers 55" charset="0"/>
              </a:rPr>
              <a:t>intitle:prevalence</a:t>
            </a:r>
            <a:endParaRPr lang="en-US" sz="1700" dirty="0">
              <a:solidFill>
                <a:srgbClr val="666666"/>
              </a:solidFill>
              <a:latin typeface="Univers 55" charset="0"/>
            </a:endParaRPr>
          </a:p>
          <a:p>
            <a:pPr marL="457200" indent="-457200">
              <a:spcBef>
                <a:spcPts val="300"/>
              </a:spcBef>
              <a:buFont typeface="Times" charset="0"/>
              <a:buAutoNum type="arabicPeriod"/>
            </a:pPr>
            <a:r>
              <a:rPr lang="en-US" sz="1700" dirty="0" err="1">
                <a:solidFill>
                  <a:srgbClr val="666666"/>
                </a:solidFill>
                <a:latin typeface="Univers 55" charset="0"/>
              </a:rPr>
              <a:t>inurl:westnilevirus</a:t>
            </a:r>
            <a:endParaRPr lang="en-US" sz="1700" dirty="0">
              <a:solidFill>
                <a:srgbClr val="666666"/>
              </a:solidFill>
              <a:latin typeface="Univers 55" charset="0"/>
            </a:endParaRPr>
          </a:p>
          <a:p>
            <a:pPr marL="457200" indent="-457200">
              <a:spcBef>
                <a:spcPts val="300"/>
              </a:spcBef>
              <a:buFont typeface="Times" charset="0"/>
              <a:buAutoNum type="arabicPeriod"/>
            </a:pPr>
            <a:r>
              <a:rPr lang="en-US" sz="1700" dirty="0">
                <a:solidFill>
                  <a:srgbClr val="666666"/>
                </a:solidFill>
                <a:latin typeface="Univers 55" charset="0"/>
              </a:rPr>
              <a:t>number ranges</a:t>
            </a:r>
            <a:r>
              <a:rPr lang="en-US" sz="1700" dirty="0">
                <a:solidFill>
                  <a:srgbClr val="666666"/>
                </a:solidFill>
                <a:latin typeface="Univers 55" charset="0"/>
                <a:sym typeface="Wingdings" charset="2"/>
              </a:rPr>
              <a:t> west </a:t>
            </a:r>
            <a:r>
              <a:rPr lang="en-US" sz="1700" dirty="0" err="1">
                <a:solidFill>
                  <a:srgbClr val="666666"/>
                </a:solidFill>
                <a:latin typeface="Univers 55" charset="0"/>
                <a:sym typeface="Wingdings" charset="2"/>
              </a:rPr>
              <a:t>nile</a:t>
            </a:r>
            <a:r>
              <a:rPr lang="en-US" sz="1700" dirty="0">
                <a:solidFill>
                  <a:srgbClr val="666666"/>
                </a:solidFill>
                <a:latin typeface="Univers 55" charset="0"/>
                <a:sym typeface="Wingdings" charset="2"/>
              </a:rPr>
              <a:t> virus prevalence 1999..2012</a:t>
            </a:r>
          </a:p>
          <a:p>
            <a:pPr marL="457200" indent="-457200">
              <a:spcBef>
                <a:spcPts val="300"/>
              </a:spcBef>
              <a:buFont typeface="Times" charset="0"/>
              <a:buAutoNum type="arabicPeriod"/>
            </a:pPr>
            <a:r>
              <a:rPr lang="en-US" sz="1700" dirty="0" err="1">
                <a:solidFill>
                  <a:srgbClr val="666666"/>
                </a:solidFill>
                <a:latin typeface="Univers 55" charset="0"/>
                <a:sym typeface="Wingdings" charset="2"/>
              </a:rPr>
              <a:t>define:occultation</a:t>
            </a:r>
            <a:endParaRPr lang="en-US" sz="1700" dirty="0">
              <a:solidFill>
                <a:srgbClr val="666666"/>
              </a:solidFill>
              <a:latin typeface="Univers 55" charset="0"/>
              <a:sym typeface="Wingdings" charset="2"/>
            </a:endParaRPr>
          </a:p>
          <a:p>
            <a:pPr marL="457200" indent="-457200">
              <a:spcBef>
                <a:spcPts val="300"/>
              </a:spcBef>
              <a:buFont typeface="Times" charset="0"/>
              <a:buAutoNum type="arabicPeriod"/>
            </a:pPr>
            <a:r>
              <a:rPr lang="en-US" sz="1700" dirty="0" err="1">
                <a:solidFill>
                  <a:srgbClr val="666666"/>
                </a:solidFill>
                <a:latin typeface="Univers 55" charset="0"/>
                <a:sym typeface="Wingdings" charset="2"/>
              </a:rPr>
              <a:t>related:nsf.gov</a:t>
            </a:r>
            <a:endParaRPr lang="en-US" sz="1700" dirty="0">
              <a:solidFill>
                <a:srgbClr val="666666"/>
              </a:solidFill>
              <a:latin typeface="Univers 55" charset="0"/>
              <a:sym typeface="Wingdings" charset="2"/>
            </a:endParaRPr>
          </a:p>
          <a:p>
            <a:pPr marL="457200" indent="-457200">
              <a:spcBef>
                <a:spcPts val="300"/>
              </a:spcBef>
              <a:buFont typeface="Times" charset="0"/>
              <a:buAutoNum type="arabicPeriod"/>
            </a:pPr>
            <a:r>
              <a:rPr lang="en-US" sz="1700" dirty="0">
                <a:solidFill>
                  <a:srgbClr val="666666"/>
                </a:solidFill>
                <a:latin typeface="Univers 55" charset="0"/>
                <a:sym typeface="Wingdings" charset="2"/>
              </a:rPr>
              <a:t>Look inside the free books at </a:t>
            </a:r>
            <a:r>
              <a:rPr lang="en-US" sz="1700" dirty="0">
                <a:solidFill>
                  <a:srgbClr val="666666"/>
                </a:solidFill>
                <a:latin typeface="Univers 55" charset="0"/>
                <a:sym typeface="Wingdings" charset="2"/>
                <a:hlinkClick r:id="rId5"/>
              </a:rPr>
              <a:t>books.google.com</a:t>
            </a:r>
            <a:r>
              <a:rPr lang="en-US" sz="1700" dirty="0">
                <a:solidFill>
                  <a:srgbClr val="666666"/>
                </a:solidFill>
                <a:latin typeface="Univers 55" charset="0"/>
                <a:sym typeface="Wingdings" charset="2"/>
              </a:rPr>
              <a:t> occultation astronomy</a:t>
            </a:r>
          </a:p>
          <a:p>
            <a:pPr marL="457200" indent="-457200">
              <a:spcBef>
                <a:spcPts val="300"/>
              </a:spcBef>
              <a:buFont typeface="Times" charset="0"/>
              <a:buAutoNum type="arabicPeriod"/>
            </a:pPr>
            <a:r>
              <a:rPr lang="en-US" sz="1700" dirty="0">
                <a:solidFill>
                  <a:srgbClr val="666666"/>
                </a:solidFill>
                <a:latin typeface="Univers 55" charset="0"/>
                <a:sym typeface="Wingdings" charset="2"/>
              </a:rPr>
              <a:t>Look for open access articles at </a:t>
            </a:r>
            <a:r>
              <a:rPr lang="en-US" sz="1700" dirty="0">
                <a:solidFill>
                  <a:srgbClr val="666666"/>
                </a:solidFill>
                <a:latin typeface="Univers 55" charset="0"/>
                <a:sym typeface="Wingdings" charset="2"/>
                <a:hlinkClick r:id="rId6"/>
              </a:rPr>
              <a:t>scholar.google.com</a:t>
            </a:r>
            <a:r>
              <a:rPr lang="en-US" sz="1700" dirty="0">
                <a:solidFill>
                  <a:srgbClr val="666666"/>
                </a:solidFill>
                <a:latin typeface="Univers 55" charset="0"/>
                <a:sym typeface="Wingdings" charset="2"/>
              </a:rPr>
              <a:t> </a:t>
            </a:r>
          </a:p>
          <a:p>
            <a:pPr marL="800100" lvl="1" indent="-342900">
              <a:spcBef>
                <a:spcPts val="300"/>
              </a:spcBef>
              <a:buFont typeface="Times" charset="0"/>
              <a:buAutoNum type="alphaLcPeriod"/>
            </a:pPr>
            <a:r>
              <a:rPr lang="en-US" sz="1700" dirty="0">
                <a:solidFill>
                  <a:srgbClr val="666666"/>
                </a:solidFill>
                <a:latin typeface="Univers 55" charset="0"/>
                <a:sym typeface="Wingdings" charset="2"/>
              </a:rPr>
              <a:t>lunar occultation preprint</a:t>
            </a:r>
          </a:p>
          <a:p>
            <a:pPr marL="800100" lvl="1" indent="-342900">
              <a:spcBef>
                <a:spcPts val="300"/>
              </a:spcBef>
              <a:buFont typeface="Times" charset="0"/>
              <a:buAutoNum type="alphaLcPeriod"/>
            </a:pPr>
            <a:r>
              <a:rPr lang="en-US" sz="1700" dirty="0">
                <a:solidFill>
                  <a:srgbClr val="666666"/>
                </a:solidFill>
                <a:latin typeface="Univers 55" charset="0"/>
                <a:sym typeface="Wingdings" charset="2"/>
              </a:rPr>
              <a:t>west </a:t>
            </a:r>
            <a:r>
              <a:rPr lang="en-US" sz="1700" dirty="0" err="1">
                <a:solidFill>
                  <a:srgbClr val="666666"/>
                </a:solidFill>
                <a:latin typeface="Univers 55" charset="0"/>
                <a:sym typeface="Wingdings" charset="2"/>
              </a:rPr>
              <a:t>nile</a:t>
            </a:r>
            <a:r>
              <a:rPr lang="en-US" sz="1700" dirty="0">
                <a:solidFill>
                  <a:srgbClr val="666666"/>
                </a:solidFill>
                <a:latin typeface="Univers 55" charset="0"/>
                <a:sym typeface="Wingdings" charset="2"/>
              </a:rPr>
              <a:t> virus open access</a:t>
            </a:r>
          </a:p>
          <a:p>
            <a:pPr marL="457200" indent="-457200">
              <a:spcBef>
                <a:spcPts val="300"/>
              </a:spcBef>
              <a:buFont typeface="Times" charset="0"/>
              <a:buAutoNum type="arabicPeriod"/>
            </a:pPr>
            <a:r>
              <a:rPr lang="en-US" sz="1700" dirty="0">
                <a:solidFill>
                  <a:srgbClr val="666666"/>
                </a:solidFill>
                <a:latin typeface="Univers 55" charset="0"/>
              </a:rPr>
              <a:t>See the Google cheat sheet at </a:t>
            </a:r>
            <a:r>
              <a:rPr lang="en-US" sz="1700" dirty="0">
                <a:solidFill>
                  <a:srgbClr val="666666"/>
                </a:solidFill>
                <a:latin typeface="Univers 55" charset="0"/>
                <a:hlinkClick r:id="rId7"/>
              </a:rPr>
              <a:t>http://www.googleguide.com/print/adv_op_ref.pdf</a:t>
            </a:r>
            <a:endParaRPr lang="en-US" sz="1700" dirty="0">
              <a:solidFill>
                <a:srgbClr val="666666"/>
              </a:solidFill>
              <a:latin typeface="Univers 55"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1219200"/>
            <a:ext cx="8077200" cy="838200"/>
          </a:xfrm>
        </p:spPr>
        <p:txBody>
          <a:bodyPr/>
          <a:lstStyle/>
          <a:p>
            <a:pPr algn="l" eaLnBrk="1" hangingPunct="1"/>
            <a:r>
              <a:rPr lang="en-US" sz="2400" smtClean="0">
                <a:solidFill>
                  <a:srgbClr val="CC5500"/>
                </a:solidFill>
                <a:latin typeface="Garamond" charset="0"/>
                <a:ea typeface="ＭＳ Ｐゴシック" charset="-128"/>
                <a:cs typeface="ＭＳ Ｐゴシック" charset="-128"/>
              </a:rPr>
              <a:t>TAKE FIVE</a:t>
            </a:r>
            <a:endParaRPr lang="en-US" smtClean="0">
              <a:ea typeface="ＭＳ Ｐゴシック" charset="-128"/>
              <a:cs typeface="ＭＳ Ｐゴシック" charset="-128"/>
            </a:endParaRPr>
          </a:p>
        </p:txBody>
      </p:sp>
      <p:sp>
        <p:nvSpPr>
          <p:cNvPr id="19459" name="Text Box 5"/>
          <p:cNvSpPr txBox="1">
            <a:spLocks noChangeArrowheads="1"/>
          </p:cNvSpPr>
          <p:nvPr/>
        </p:nvSpPr>
        <p:spPr bwMode="auto">
          <a:xfrm>
            <a:off x="609600" y="2438400"/>
            <a:ext cx="8077200" cy="369888"/>
          </a:xfrm>
          <a:prstGeom prst="rect">
            <a:avLst/>
          </a:prstGeom>
          <a:noFill/>
          <a:ln w="9525">
            <a:noFill/>
            <a:miter lim="800000"/>
            <a:headEnd/>
            <a:tailEnd/>
          </a:ln>
        </p:spPr>
        <p:txBody>
          <a:bodyPr>
            <a:prstTxWarp prst="textNoShape">
              <a:avLst/>
            </a:prstTxWarp>
            <a:spAutoFit/>
          </a:bodyPr>
          <a:lstStyle/>
          <a:p>
            <a:pPr marL="457200" indent="-457200">
              <a:spcBef>
                <a:spcPct val="50000"/>
              </a:spcBef>
            </a:pPr>
            <a:r>
              <a:rPr lang="en-US" sz="1800">
                <a:solidFill>
                  <a:srgbClr val="666666"/>
                </a:solidFill>
                <a:latin typeface="Univers 55" charset="0"/>
              </a:rPr>
              <a:t>Try out some Google searches, using some of the special search features.</a:t>
            </a:r>
          </a:p>
        </p:txBody>
      </p:sp>
      <p:sp>
        <p:nvSpPr>
          <p:cNvPr id="19460" name="Line 6"/>
          <p:cNvSpPr>
            <a:spLocks noChangeShapeType="1"/>
          </p:cNvSpPr>
          <p:nvPr/>
        </p:nvSpPr>
        <p:spPr bwMode="auto">
          <a:xfrm>
            <a:off x="685800" y="1905000"/>
            <a:ext cx="8001000" cy="0"/>
          </a:xfrm>
          <a:prstGeom prst="line">
            <a:avLst/>
          </a:prstGeom>
          <a:noFill/>
          <a:ln w="9525">
            <a:solidFill>
              <a:srgbClr val="CC55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04800"/>
            <a:ext cx="8077200" cy="838200"/>
          </a:xfrm>
        </p:spPr>
        <p:txBody>
          <a:bodyPr/>
          <a:lstStyle/>
          <a:p>
            <a:pPr algn="l" eaLnBrk="1" hangingPunct="1"/>
            <a:r>
              <a:rPr lang="en-US" sz="2400">
                <a:solidFill>
                  <a:srgbClr val="CC5500"/>
                </a:solidFill>
                <a:latin typeface="Garamond" charset="0"/>
                <a:ea typeface="ＭＳ Ｐゴシック" charset="-128"/>
                <a:cs typeface="ＭＳ Ｐゴシック" charset="-128"/>
              </a:rPr>
              <a:t>FREE Science Resources Online</a:t>
            </a:r>
            <a:endParaRPr lang="en-US">
              <a:ea typeface="ＭＳ Ｐゴシック" charset="-128"/>
              <a:cs typeface="ＭＳ Ｐゴシック" charset="-128"/>
            </a:endParaRPr>
          </a:p>
        </p:txBody>
      </p:sp>
      <p:sp>
        <p:nvSpPr>
          <p:cNvPr id="20483" name="Text Box 5"/>
          <p:cNvSpPr txBox="1">
            <a:spLocks noChangeArrowheads="1"/>
          </p:cNvSpPr>
          <p:nvPr/>
        </p:nvSpPr>
        <p:spPr bwMode="auto">
          <a:xfrm>
            <a:off x="609600" y="949325"/>
            <a:ext cx="7391400" cy="5908675"/>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Times" charset="0"/>
              <a:buAutoNum type="arabicPeriod"/>
            </a:pPr>
            <a:r>
              <a:rPr lang="en-US" sz="1400">
                <a:solidFill>
                  <a:srgbClr val="666666"/>
                </a:solidFill>
                <a:latin typeface="Univers 55" charset="0"/>
                <a:hlinkClick r:id="rId3"/>
              </a:rPr>
              <a:t>limited-access content from </a:t>
            </a:r>
            <a:r>
              <a:rPr lang="en-US" sz="1400" i="1">
                <a:solidFill>
                  <a:srgbClr val="666666"/>
                </a:solidFill>
                <a:latin typeface="Univers 55" charset="0"/>
                <a:hlinkClick r:id="rId3"/>
              </a:rPr>
              <a:t>Science</a:t>
            </a:r>
            <a:endParaRPr lang="en-US" sz="1400">
              <a:solidFill>
                <a:srgbClr val="666666"/>
              </a:solidFill>
              <a:latin typeface="Univers 55" charset="0"/>
              <a:sym typeface="Wingdings" charset="2"/>
            </a:endParaRPr>
          </a:p>
          <a:p>
            <a:pPr marL="800100" lvl="1" indent="-342900">
              <a:buFont typeface="Times" charset="0"/>
              <a:buAutoNum type="alphaLcPeriod"/>
            </a:pPr>
            <a:r>
              <a:rPr lang="en-US" sz="1400">
                <a:solidFill>
                  <a:srgbClr val="666666"/>
                </a:solidFill>
                <a:latin typeface="Univers 55" charset="0"/>
                <a:sym typeface="Wingdings" charset="2"/>
                <a:hlinkClick r:id="rId4"/>
              </a:rPr>
              <a:t>news</a:t>
            </a:r>
            <a:endParaRPr lang="en-US" sz="1400">
              <a:solidFill>
                <a:srgbClr val="666666"/>
              </a:solidFill>
              <a:latin typeface="Univers 55" charset="0"/>
              <a:sym typeface="Wingdings" charset="2"/>
            </a:endParaRPr>
          </a:p>
          <a:p>
            <a:pPr marL="800100" lvl="1" indent="-342900">
              <a:buFont typeface="Times" charset="0"/>
              <a:buAutoNum type="alphaLcPeriod"/>
            </a:pPr>
            <a:r>
              <a:rPr lang="en-US" sz="1400">
                <a:solidFill>
                  <a:srgbClr val="666666"/>
                </a:solidFill>
                <a:latin typeface="Univers 55" charset="0"/>
                <a:sym typeface="Wingdings" charset="2"/>
                <a:hlinkClick r:id="rId5"/>
              </a:rPr>
              <a:t>ScienceNOW</a:t>
            </a:r>
            <a:endParaRPr lang="en-US" sz="1400">
              <a:solidFill>
                <a:srgbClr val="666666"/>
              </a:solidFill>
              <a:latin typeface="Univers 55" charset="0"/>
              <a:sym typeface="Wingdings" charset="2"/>
            </a:endParaRPr>
          </a:p>
          <a:p>
            <a:pPr marL="800100" lvl="1" indent="-342900">
              <a:buFont typeface="Times" charset="0"/>
              <a:buAutoNum type="alphaLcPeriod"/>
            </a:pPr>
            <a:r>
              <a:rPr lang="en-US" sz="1400">
                <a:solidFill>
                  <a:srgbClr val="666666"/>
                </a:solidFill>
                <a:latin typeface="Univers 55" charset="0"/>
                <a:sym typeface="Wingdings" charset="2"/>
                <a:hlinkClick r:id="rId6"/>
              </a:rPr>
              <a:t>Multimedia Center</a:t>
            </a:r>
            <a:endParaRPr lang="en-US" sz="1400">
              <a:solidFill>
                <a:srgbClr val="666666"/>
              </a:solidFill>
              <a:latin typeface="Univers 55" charset="0"/>
            </a:endParaRPr>
          </a:p>
          <a:p>
            <a:pPr marL="457200" indent="-457200">
              <a:spcBef>
                <a:spcPct val="50000"/>
              </a:spcBef>
              <a:buFont typeface="Times" charset="0"/>
              <a:buAutoNum type="arabicPeriod"/>
            </a:pPr>
            <a:r>
              <a:rPr lang="en-US" sz="1400" i="1">
                <a:solidFill>
                  <a:srgbClr val="666666"/>
                </a:solidFill>
                <a:latin typeface="Univers 55" charset="0"/>
              </a:rPr>
              <a:t>Nature</a:t>
            </a:r>
          </a:p>
          <a:p>
            <a:pPr marL="800100" lvl="1" indent="-342900">
              <a:buFont typeface="Times" charset="0"/>
              <a:buAutoNum type="alphaLcPeriod"/>
            </a:pPr>
            <a:r>
              <a:rPr lang="en-US" sz="1400">
                <a:solidFill>
                  <a:srgbClr val="666666"/>
                </a:solidFill>
                <a:latin typeface="Univers 55" charset="0"/>
                <a:hlinkClick r:id="rId7"/>
              </a:rPr>
              <a:t>news</a:t>
            </a:r>
            <a:endParaRPr lang="en-US" sz="1400">
              <a:solidFill>
                <a:srgbClr val="666666"/>
              </a:solidFill>
              <a:latin typeface="Univers 55" charset="0"/>
            </a:endParaRPr>
          </a:p>
          <a:p>
            <a:pPr marL="800100" lvl="1" indent="-342900">
              <a:buFont typeface="Times" charset="0"/>
              <a:buAutoNum type="alphaLcPeriod"/>
            </a:pPr>
            <a:r>
              <a:rPr lang="en-US" sz="1400">
                <a:solidFill>
                  <a:srgbClr val="666666"/>
                </a:solidFill>
                <a:latin typeface="Univers 55" charset="0"/>
                <a:hlinkClick r:id="rId8"/>
              </a:rPr>
              <a:t>Audio &amp; Video</a:t>
            </a:r>
            <a:endParaRPr lang="en-US" sz="1400">
              <a:solidFill>
                <a:srgbClr val="666666"/>
              </a:solidFill>
              <a:latin typeface="Univers 55" charset="0"/>
            </a:endParaRPr>
          </a:p>
          <a:p>
            <a:pPr marL="800100" lvl="1" indent="-342900">
              <a:buFont typeface="Times" charset="0"/>
              <a:buAutoNum type="alphaLcPeriod"/>
            </a:pPr>
            <a:r>
              <a:rPr lang="en-US" sz="1400">
                <a:solidFill>
                  <a:srgbClr val="666666"/>
                </a:solidFill>
                <a:latin typeface="Univers 55" charset="0"/>
                <a:hlinkClick r:id="rId9"/>
              </a:rPr>
              <a:t>Scitable</a:t>
            </a:r>
            <a:endParaRPr lang="en-US" sz="1400">
              <a:solidFill>
                <a:srgbClr val="666666"/>
              </a:solidFill>
              <a:latin typeface="Univers 55" charset="0"/>
            </a:endParaRPr>
          </a:p>
          <a:p>
            <a:pPr marL="457200" indent="-457200">
              <a:spcBef>
                <a:spcPct val="50000"/>
              </a:spcBef>
              <a:buFont typeface="Times" charset="0"/>
              <a:buAutoNum type="arabicPeriod"/>
            </a:pPr>
            <a:r>
              <a:rPr lang="en-US" sz="1400" i="1">
                <a:solidFill>
                  <a:srgbClr val="666666"/>
                </a:solidFill>
                <a:latin typeface="Univers 55" charset="0"/>
              </a:rPr>
              <a:t>Scientific American</a:t>
            </a:r>
          </a:p>
          <a:p>
            <a:pPr marL="800100" lvl="1" indent="-342900">
              <a:buFont typeface="Times" charset="0"/>
              <a:buAutoNum type="alphaLcPeriod"/>
            </a:pPr>
            <a:r>
              <a:rPr lang="en-US" sz="1400">
                <a:solidFill>
                  <a:srgbClr val="666666"/>
                </a:solidFill>
                <a:latin typeface="Univers 55" charset="0"/>
                <a:hlinkClick r:id="rId10"/>
              </a:rPr>
              <a:t>blogs at SciAm</a:t>
            </a:r>
            <a:endParaRPr lang="en-US" sz="1400">
              <a:solidFill>
                <a:srgbClr val="666666"/>
              </a:solidFill>
              <a:latin typeface="Univers 55" charset="0"/>
            </a:endParaRPr>
          </a:p>
          <a:p>
            <a:pPr marL="800100" lvl="1" indent="-342900">
              <a:buFont typeface="Times" charset="0"/>
              <a:buAutoNum type="alphaLcPeriod"/>
            </a:pPr>
            <a:r>
              <a:rPr lang="en-US" sz="1400">
                <a:solidFill>
                  <a:srgbClr val="666666"/>
                </a:solidFill>
                <a:latin typeface="Univers 55" charset="0"/>
                <a:hlinkClick r:id="rId11"/>
              </a:rPr>
              <a:t>coursepacks</a:t>
            </a:r>
            <a:endParaRPr lang="en-US" sz="1400">
              <a:solidFill>
                <a:srgbClr val="666666"/>
              </a:solidFill>
              <a:latin typeface="Univers 55" charset="0"/>
            </a:endParaRPr>
          </a:p>
          <a:p>
            <a:pPr marL="457200" indent="-457200">
              <a:spcBef>
                <a:spcPct val="50000"/>
              </a:spcBef>
              <a:buFont typeface="Times" charset="0"/>
              <a:buAutoNum type="arabicPeriod"/>
            </a:pPr>
            <a:r>
              <a:rPr lang="en-US" sz="1400">
                <a:solidFill>
                  <a:srgbClr val="666666"/>
                </a:solidFill>
                <a:latin typeface="Univers 55" charset="0"/>
                <a:hlinkClick r:id="rId12"/>
              </a:rPr>
              <a:t>scienceblogs.com</a:t>
            </a:r>
            <a:endParaRPr lang="en-US" sz="1400">
              <a:solidFill>
                <a:srgbClr val="666666"/>
              </a:solidFill>
              <a:latin typeface="Univers 55" charset="0"/>
            </a:endParaRPr>
          </a:p>
          <a:p>
            <a:pPr marL="457200" indent="-457200">
              <a:spcBef>
                <a:spcPct val="50000"/>
              </a:spcBef>
              <a:buFont typeface="Times" charset="0"/>
              <a:buAutoNum type="arabicPeriod"/>
            </a:pPr>
            <a:r>
              <a:rPr lang="en-US" sz="1400">
                <a:solidFill>
                  <a:srgbClr val="666666"/>
                </a:solidFill>
                <a:latin typeface="Univers 55" charset="0"/>
              </a:rPr>
              <a:t>social media—</a:t>
            </a:r>
            <a:r>
              <a:rPr lang="en-US" sz="1400">
                <a:solidFill>
                  <a:srgbClr val="666666"/>
                </a:solidFill>
                <a:latin typeface="Univers 55" charset="0"/>
                <a:hlinkClick r:id="rId13"/>
              </a:rPr>
              <a:t>Google+</a:t>
            </a:r>
            <a:r>
              <a:rPr lang="en-US" sz="1400">
                <a:solidFill>
                  <a:srgbClr val="666666"/>
                </a:solidFill>
                <a:latin typeface="Univers 55" charset="0"/>
              </a:rPr>
              <a:t>, </a:t>
            </a:r>
            <a:r>
              <a:rPr lang="en-US" sz="1400">
                <a:solidFill>
                  <a:srgbClr val="666666"/>
                </a:solidFill>
                <a:latin typeface="Univers 55" charset="0"/>
                <a:hlinkClick r:id="rId14"/>
              </a:rPr>
              <a:t>Twitter</a:t>
            </a:r>
            <a:r>
              <a:rPr lang="en-US" sz="1400">
                <a:solidFill>
                  <a:srgbClr val="666666"/>
                </a:solidFill>
                <a:latin typeface="Univers 55" charset="0"/>
              </a:rPr>
              <a:t>, </a:t>
            </a:r>
            <a:r>
              <a:rPr lang="en-US" sz="1400">
                <a:solidFill>
                  <a:srgbClr val="666666"/>
                </a:solidFill>
                <a:latin typeface="Univers 55" charset="0"/>
                <a:hlinkClick r:id="rId15"/>
              </a:rPr>
              <a:t>Facebook</a:t>
            </a:r>
            <a:endParaRPr lang="en-US" sz="1400">
              <a:solidFill>
                <a:srgbClr val="666666"/>
              </a:solidFill>
              <a:latin typeface="Univers 55" charset="0"/>
            </a:endParaRPr>
          </a:p>
          <a:p>
            <a:pPr marL="800100" lvl="1" indent="-342900">
              <a:buFont typeface="Times" charset="0"/>
              <a:buAutoNum type="alphaLcPeriod"/>
            </a:pPr>
            <a:r>
              <a:rPr lang="en-US" sz="1400">
                <a:solidFill>
                  <a:srgbClr val="666666"/>
                </a:solidFill>
                <a:latin typeface="Univers 55" charset="0"/>
              </a:rPr>
              <a:t>follow science people</a:t>
            </a:r>
            <a:r>
              <a:rPr lang="en-US" sz="1400">
                <a:solidFill>
                  <a:srgbClr val="666666"/>
                </a:solidFill>
                <a:latin typeface="Univers 55" charset="0"/>
                <a:sym typeface="Wingdings" charset="2"/>
              </a:rPr>
              <a:t> Ex:</a:t>
            </a:r>
            <a:r>
              <a:rPr lang="en-US" sz="1400">
                <a:solidFill>
                  <a:srgbClr val="666666"/>
                </a:solidFill>
                <a:latin typeface="Univers 55" charset="0"/>
              </a:rPr>
              <a:t> Bora Zivkovic, blog editor for SciAm; Neil de Grasse Tyson, astrophysicist &amp; science superhero</a:t>
            </a:r>
          </a:p>
          <a:p>
            <a:pPr marL="800100" lvl="1" indent="-342900">
              <a:buFont typeface="Times" charset="0"/>
              <a:buAutoNum type="alphaLcPeriod"/>
            </a:pPr>
            <a:r>
              <a:rPr lang="en-US" sz="1400">
                <a:solidFill>
                  <a:srgbClr val="666666"/>
                </a:solidFill>
                <a:latin typeface="Univers 55" charset="0"/>
              </a:rPr>
              <a:t>search for topics</a:t>
            </a:r>
          </a:p>
          <a:p>
            <a:pPr marL="800100" lvl="1" indent="-342900">
              <a:buFont typeface="Times" charset="0"/>
              <a:buAutoNum type="alphaLcPeriod"/>
            </a:pPr>
            <a:r>
              <a:rPr lang="en-US" sz="1400">
                <a:solidFill>
                  <a:srgbClr val="666666"/>
                </a:solidFill>
                <a:latin typeface="Univers 55" charset="0"/>
              </a:rPr>
              <a:t>search for publications</a:t>
            </a:r>
            <a:r>
              <a:rPr lang="en-US" sz="1400">
                <a:solidFill>
                  <a:srgbClr val="666666"/>
                </a:solidFill>
                <a:latin typeface="Univers 55" charset="0"/>
                <a:sym typeface="Wingdings" charset="2"/>
              </a:rPr>
              <a:t> Nova, </a:t>
            </a:r>
            <a:r>
              <a:rPr lang="en-US" sz="1400" i="1">
                <a:solidFill>
                  <a:srgbClr val="666666"/>
                </a:solidFill>
                <a:latin typeface="Univers 55" charset="0"/>
                <a:sym typeface="Wingdings" charset="2"/>
              </a:rPr>
              <a:t>Science, Nature, Scientific American, Discover, Wired</a:t>
            </a:r>
            <a:r>
              <a:rPr lang="en-US" sz="1400">
                <a:solidFill>
                  <a:srgbClr val="666666"/>
                </a:solidFill>
                <a:latin typeface="Univers 55" charset="0"/>
                <a:sym typeface="Wingdings" charset="2"/>
              </a:rPr>
              <a:t>…</a:t>
            </a:r>
            <a:endParaRPr lang="en-US" sz="1400">
              <a:solidFill>
                <a:srgbClr val="666666"/>
              </a:solidFill>
              <a:latin typeface="Univers 55" charset="0"/>
            </a:endParaRPr>
          </a:p>
          <a:p>
            <a:pPr marL="457200" indent="-457200">
              <a:spcBef>
                <a:spcPct val="50000"/>
              </a:spcBef>
              <a:buFont typeface="Times" charset="0"/>
              <a:buAutoNum type="arabicPeriod"/>
            </a:pPr>
            <a:r>
              <a:rPr lang="en-US" sz="1400">
                <a:solidFill>
                  <a:srgbClr val="666666"/>
                </a:solidFill>
                <a:latin typeface="Univers 55" charset="0"/>
                <a:hlinkClick r:id="rId16"/>
              </a:rPr>
              <a:t>FREE</a:t>
            </a:r>
            <a:r>
              <a:rPr lang="en-US" sz="1400">
                <a:solidFill>
                  <a:srgbClr val="666666"/>
                </a:solidFill>
                <a:latin typeface="Univers 55" charset="0"/>
              </a:rPr>
              <a:t>: Federal Resources for Educational Excellence &gt; Science</a:t>
            </a:r>
          </a:p>
          <a:p>
            <a:pPr marL="457200" indent="-457200">
              <a:spcBef>
                <a:spcPct val="50000"/>
              </a:spcBef>
              <a:buFont typeface="Times" charset="0"/>
              <a:buAutoNum type="arabicPeriod"/>
            </a:pPr>
            <a:r>
              <a:rPr lang="en-US" sz="1400">
                <a:solidFill>
                  <a:srgbClr val="666666"/>
                </a:solidFill>
                <a:latin typeface="Univers 55" charset="0"/>
              </a:rPr>
              <a:t>Google search</a:t>
            </a:r>
            <a:r>
              <a:rPr lang="en-US" sz="1400">
                <a:solidFill>
                  <a:srgbClr val="666666"/>
                </a:solidFill>
                <a:latin typeface="Univers 55" charset="0"/>
                <a:sym typeface="Wingdings" charset="2"/>
              </a:rPr>
              <a:t> Ex: teaching science site:nasa.gov | science activities site:nih.gov | educational resources site:epa.gov | </a:t>
            </a:r>
          </a:p>
          <a:p>
            <a:pPr marL="457200" indent="-457200">
              <a:spcBef>
                <a:spcPct val="50000"/>
              </a:spcBef>
              <a:buFont typeface="Times" charset="0"/>
              <a:buAutoNum type="arabicPeriod"/>
            </a:pPr>
            <a:r>
              <a:rPr lang="en-US" sz="1400">
                <a:solidFill>
                  <a:srgbClr val="666666"/>
                </a:solidFill>
                <a:latin typeface="Univers 55" charset="0"/>
                <a:sym typeface="Wingdings" charset="2"/>
                <a:hlinkClick r:id="rId17"/>
              </a:rPr>
              <a:t>TED talks</a:t>
            </a:r>
            <a:endParaRPr lang="en-US" sz="1400">
              <a:solidFill>
                <a:srgbClr val="666666"/>
              </a:solidFill>
              <a:latin typeface="Univers 55" charset="0"/>
            </a:endParaRPr>
          </a:p>
          <a:p>
            <a:pPr marL="457200" indent="-457200">
              <a:spcBef>
                <a:spcPct val="50000"/>
              </a:spcBef>
              <a:buFont typeface="Times" charset="0"/>
              <a:buAutoNum type="arabicPeriod"/>
            </a:pPr>
            <a:endParaRPr lang="en-US" sz="1400">
              <a:solidFill>
                <a:srgbClr val="666666"/>
              </a:solidFill>
              <a:latin typeface="Univers 55" charset="0"/>
            </a:endParaRPr>
          </a:p>
        </p:txBody>
      </p:sp>
      <p:sp>
        <p:nvSpPr>
          <p:cNvPr id="20484" name="Line 6"/>
          <p:cNvSpPr>
            <a:spLocks noChangeShapeType="1"/>
          </p:cNvSpPr>
          <p:nvPr/>
        </p:nvSpPr>
        <p:spPr bwMode="auto">
          <a:xfrm>
            <a:off x="685800" y="990600"/>
            <a:ext cx="8001000" cy="0"/>
          </a:xfrm>
          <a:prstGeom prst="line">
            <a:avLst/>
          </a:prstGeom>
          <a:noFill/>
          <a:ln w="9525">
            <a:solidFill>
              <a:srgbClr val="CC5500"/>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457200"/>
            <a:ext cx="8077200" cy="838200"/>
          </a:xfrm>
          <a:prstGeom prst="rect">
            <a:avLst/>
          </a:prstGeom>
          <a:noFill/>
          <a:ln w="9525">
            <a:noFill/>
            <a:miter lim="800000"/>
            <a:headEnd/>
            <a:tailEnd/>
          </a:ln>
        </p:spPr>
        <p:txBody>
          <a:bodyPr anchor="ctr"/>
          <a:lstStyle/>
          <a:p>
            <a:pPr>
              <a:defRPr/>
            </a:pPr>
            <a:r>
              <a:rPr lang="en-US" kern="0">
                <a:solidFill>
                  <a:srgbClr val="CC5500"/>
                </a:solidFill>
                <a:latin typeface="Garamond" pitchFamily="18" charset="0"/>
                <a:ea typeface="+mj-ea"/>
                <a:cs typeface="+mj-cs"/>
              </a:rPr>
              <a:t>Kinds of Science Literature</a:t>
            </a:r>
            <a:endParaRPr lang="en-US" sz="4400" kern="0" dirty="0">
              <a:solidFill>
                <a:schemeClr val="tx2"/>
              </a:solidFill>
              <a:latin typeface="+mj-lt"/>
              <a:ea typeface="+mj-ea"/>
              <a:cs typeface="+mj-cs"/>
            </a:endParaRPr>
          </a:p>
        </p:txBody>
      </p:sp>
      <p:sp>
        <p:nvSpPr>
          <p:cNvPr id="3" name="TextBox 2"/>
          <p:cNvSpPr txBox="1"/>
          <p:nvPr/>
        </p:nvSpPr>
        <p:spPr>
          <a:xfrm>
            <a:off x="609600" y="1219200"/>
            <a:ext cx="1752600" cy="369888"/>
          </a:xfrm>
          <a:prstGeom prst="rect">
            <a:avLst/>
          </a:prstGeom>
          <a:noFill/>
        </p:spPr>
        <p:txBody>
          <a:bodyPr>
            <a:spAutoFit/>
          </a:bodyPr>
          <a:lstStyle/>
          <a:p>
            <a:pPr>
              <a:defRPr/>
            </a:pPr>
            <a:r>
              <a:rPr lang="en-US" sz="1800" dirty="0">
                <a:solidFill>
                  <a:schemeClr val="bg2">
                    <a:lumMod val="75000"/>
                  </a:schemeClr>
                </a:solidFill>
                <a:latin typeface="Times" pitchFamily="-109" charset="0"/>
              </a:rPr>
              <a:t>Grey Literature</a:t>
            </a:r>
            <a:endParaRPr lang="en-US" sz="1800" dirty="0">
              <a:latin typeface="Times" pitchFamily="-109" charset="0"/>
            </a:endParaRPr>
          </a:p>
        </p:txBody>
      </p:sp>
      <p:sp>
        <p:nvSpPr>
          <p:cNvPr id="4" name="TextBox 3"/>
          <p:cNvSpPr txBox="1"/>
          <p:nvPr/>
        </p:nvSpPr>
        <p:spPr>
          <a:xfrm>
            <a:off x="6096000" y="4114800"/>
            <a:ext cx="2057400" cy="369888"/>
          </a:xfrm>
          <a:prstGeom prst="rect">
            <a:avLst/>
          </a:prstGeom>
          <a:noFill/>
        </p:spPr>
        <p:txBody>
          <a:bodyPr>
            <a:spAutoFit/>
          </a:bodyPr>
          <a:lstStyle/>
          <a:p>
            <a:pPr>
              <a:defRPr/>
            </a:pPr>
            <a:r>
              <a:rPr lang="en-US" sz="1800" dirty="0">
                <a:solidFill>
                  <a:schemeClr val="bg2">
                    <a:lumMod val="75000"/>
                  </a:schemeClr>
                </a:solidFill>
                <a:latin typeface="Times" pitchFamily="-109" charset="0"/>
              </a:rPr>
              <a:t>Tertiary Literature</a:t>
            </a:r>
            <a:endParaRPr lang="en-US" sz="1800" dirty="0">
              <a:latin typeface="Times" pitchFamily="-109" charset="0"/>
            </a:endParaRPr>
          </a:p>
        </p:txBody>
      </p:sp>
      <p:sp>
        <p:nvSpPr>
          <p:cNvPr id="5" name="TextBox 4"/>
          <p:cNvSpPr txBox="1"/>
          <p:nvPr/>
        </p:nvSpPr>
        <p:spPr>
          <a:xfrm>
            <a:off x="609600" y="1905000"/>
            <a:ext cx="2057400" cy="369888"/>
          </a:xfrm>
          <a:prstGeom prst="rect">
            <a:avLst/>
          </a:prstGeom>
          <a:noFill/>
        </p:spPr>
        <p:txBody>
          <a:bodyPr>
            <a:spAutoFit/>
          </a:bodyPr>
          <a:lstStyle/>
          <a:p>
            <a:pPr>
              <a:defRPr/>
            </a:pPr>
            <a:r>
              <a:rPr lang="en-US" sz="1800" dirty="0">
                <a:solidFill>
                  <a:schemeClr val="bg2">
                    <a:lumMod val="75000"/>
                  </a:schemeClr>
                </a:solidFill>
                <a:latin typeface="Times" pitchFamily="-109" charset="0"/>
              </a:rPr>
              <a:t>Primary Literature</a:t>
            </a:r>
            <a:endParaRPr lang="en-US" sz="1800" dirty="0">
              <a:latin typeface="Times" pitchFamily="-109" charset="0"/>
            </a:endParaRPr>
          </a:p>
        </p:txBody>
      </p:sp>
      <p:sp>
        <p:nvSpPr>
          <p:cNvPr id="6" name="TextBox 5"/>
          <p:cNvSpPr txBox="1"/>
          <p:nvPr/>
        </p:nvSpPr>
        <p:spPr>
          <a:xfrm>
            <a:off x="3276600" y="3048000"/>
            <a:ext cx="2362200" cy="369888"/>
          </a:xfrm>
          <a:prstGeom prst="rect">
            <a:avLst/>
          </a:prstGeom>
          <a:noFill/>
        </p:spPr>
        <p:txBody>
          <a:bodyPr>
            <a:spAutoFit/>
          </a:bodyPr>
          <a:lstStyle/>
          <a:p>
            <a:pPr>
              <a:defRPr/>
            </a:pPr>
            <a:r>
              <a:rPr lang="en-US" sz="1800" dirty="0">
                <a:solidFill>
                  <a:schemeClr val="bg2">
                    <a:lumMod val="75000"/>
                  </a:schemeClr>
                </a:solidFill>
                <a:latin typeface="Times" pitchFamily="-109" charset="0"/>
              </a:rPr>
              <a:t>Secondary Literature</a:t>
            </a:r>
            <a:endParaRPr lang="en-US" sz="1800" dirty="0">
              <a:latin typeface="Times" pitchFamily="-109" charset="0"/>
            </a:endParaRPr>
          </a:p>
        </p:txBody>
      </p:sp>
      <p:sp>
        <p:nvSpPr>
          <p:cNvPr id="7" name="Bent Arrow 6"/>
          <p:cNvSpPr/>
          <p:nvPr/>
        </p:nvSpPr>
        <p:spPr bwMode="auto">
          <a:xfrm rot="5400000">
            <a:off x="2743200" y="1981200"/>
            <a:ext cx="914400" cy="914400"/>
          </a:xfrm>
          <a:prstGeom prst="bentArrow">
            <a:avLst/>
          </a:prstGeom>
          <a:solidFill>
            <a:srgbClr val="CC5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Bent Arrow 7"/>
          <p:cNvSpPr/>
          <p:nvPr/>
        </p:nvSpPr>
        <p:spPr bwMode="auto">
          <a:xfrm rot="5400000">
            <a:off x="5562600" y="3124200"/>
            <a:ext cx="914400" cy="914400"/>
          </a:xfrm>
          <a:prstGeom prst="bentArrow">
            <a:avLst/>
          </a:prstGeom>
          <a:solidFill>
            <a:srgbClr val="CC55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9" name="TextBox 8"/>
          <p:cNvSpPr txBox="1"/>
          <p:nvPr/>
        </p:nvSpPr>
        <p:spPr>
          <a:xfrm>
            <a:off x="2286000" y="1219200"/>
            <a:ext cx="3276600" cy="523875"/>
          </a:xfrm>
          <a:prstGeom prst="rect">
            <a:avLst/>
          </a:prstGeom>
          <a:noFill/>
        </p:spPr>
        <p:txBody>
          <a:bodyPr>
            <a:spAutoFit/>
          </a:bodyPr>
          <a:lstStyle/>
          <a:p>
            <a:pPr>
              <a:defRPr/>
            </a:pPr>
            <a:r>
              <a:rPr lang="en-US" sz="1400" dirty="0">
                <a:solidFill>
                  <a:schemeClr val="bg2">
                    <a:lumMod val="75000"/>
                  </a:schemeClr>
                </a:solidFill>
                <a:latin typeface="Times" pitchFamily="-109" charset="0"/>
              </a:rPr>
              <a:t>Unpublished research articles, working papers, company reports, etc.</a:t>
            </a:r>
            <a:endParaRPr lang="en-US" sz="1400" dirty="0">
              <a:latin typeface="Times" pitchFamily="-109" charset="0"/>
            </a:endParaRPr>
          </a:p>
        </p:txBody>
      </p:sp>
      <p:sp>
        <p:nvSpPr>
          <p:cNvPr id="10" name="TextBox 9"/>
          <p:cNvSpPr txBox="1"/>
          <p:nvPr/>
        </p:nvSpPr>
        <p:spPr>
          <a:xfrm>
            <a:off x="609600" y="2286000"/>
            <a:ext cx="2057400" cy="1169988"/>
          </a:xfrm>
          <a:prstGeom prst="rect">
            <a:avLst/>
          </a:prstGeom>
          <a:noFill/>
        </p:spPr>
        <p:txBody>
          <a:bodyPr>
            <a:spAutoFit/>
          </a:bodyPr>
          <a:lstStyle/>
          <a:p>
            <a:pPr>
              <a:defRPr/>
            </a:pPr>
            <a:r>
              <a:rPr lang="en-US" sz="1400" dirty="0">
                <a:solidFill>
                  <a:schemeClr val="bg2">
                    <a:lumMod val="75000"/>
                  </a:schemeClr>
                </a:solidFill>
                <a:latin typeface="Times" pitchFamily="-109" charset="0"/>
              </a:rPr>
              <a:t>Journal articles (research), dissertations &amp; theses, datasets, conference papers &amp; posters</a:t>
            </a:r>
            <a:endParaRPr lang="en-US" sz="1400" dirty="0">
              <a:latin typeface="Times" pitchFamily="-109" charset="0"/>
            </a:endParaRPr>
          </a:p>
        </p:txBody>
      </p:sp>
      <p:sp>
        <p:nvSpPr>
          <p:cNvPr id="11" name="TextBox 10"/>
          <p:cNvSpPr txBox="1"/>
          <p:nvPr/>
        </p:nvSpPr>
        <p:spPr>
          <a:xfrm>
            <a:off x="3276600" y="3429000"/>
            <a:ext cx="2057400" cy="738188"/>
          </a:xfrm>
          <a:prstGeom prst="rect">
            <a:avLst/>
          </a:prstGeom>
          <a:noFill/>
        </p:spPr>
        <p:txBody>
          <a:bodyPr>
            <a:spAutoFit/>
          </a:bodyPr>
          <a:lstStyle/>
          <a:p>
            <a:pPr>
              <a:defRPr/>
            </a:pPr>
            <a:r>
              <a:rPr lang="en-US" sz="1400" dirty="0">
                <a:solidFill>
                  <a:schemeClr val="bg2">
                    <a:lumMod val="75000"/>
                  </a:schemeClr>
                </a:solidFill>
                <a:latin typeface="Times" pitchFamily="-109" charset="0"/>
              </a:rPr>
              <a:t>Journal articles (review), term papers, scientific books</a:t>
            </a:r>
            <a:endParaRPr lang="en-US" sz="1400" dirty="0">
              <a:latin typeface="Times" pitchFamily="-109" charset="0"/>
            </a:endParaRPr>
          </a:p>
        </p:txBody>
      </p:sp>
      <p:sp>
        <p:nvSpPr>
          <p:cNvPr id="12" name="TextBox 11"/>
          <p:cNvSpPr txBox="1"/>
          <p:nvPr/>
        </p:nvSpPr>
        <p:spPr>
          <a:xfrm>
            <a:off x="6172200" y="4495800"/>
            <a:ext cx="2057400" cy="1600200"/>
          </a:xfrm>
          <a:prstGeom prst="rect">
            <a:avLst/>
          </a:prstGeom>
          <a:noFill/>
        </p:spPr>
        <p:txBody>
          <a:bodyPr>
            <a:spAutoFit/>
          </a:bodyPr>
          <a:lstStyle/>
          <a:p>
            <a:pPr>
              <a:defRPr/>
            </a:pPr>
            <a:r>
              <a:rPr lang="en-US" sz="1400" dirty="0">
                <a:solidFill>
                  <a:schemeClr val="bg2">
                    <a:lumMod val="75000"/>
                  </a:schemeClr>
                </a:solidFill>
                <a:latin typeface="Times" pitchFamily="-109" charset="0"/>
              </a:rPr>
              <a:t>Newspaper articles, magazine articles, textbooks, lab manuals, popular science books, popular science web sites, reference books, encyclopedias</a:t>
            </a:r>
            <a:endParaRPr lang="en-US" sz="1400" dirty="0">
              <a:latin typeface="Times" pitchFamily="-109"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3400" y="457200"/>
            <a:ext cx="8077200" cy="838200"/>
          </a:xfrm>
        </p:spPr>
        <p:txBody>
          <a:bodyPr/>
          <a:lstStyle/>
          <a:p>
            <a:pPr algn="l" eaLnBrk="1" hangingPunct="1"/>
            <a:r>
              <a:rPr lang="en-US" sz="2400">
                <a:solidFill>
                  <a:srgbClr val="CC5500"/>
                </a:solidFill>
                <a:latin typeface="Garamond" charset="0"/>
                <a:ea typeface="ＭＳ Ｐゴシック" charset="-128"/>
                <a:cs typeface="ＭＳ Ｐゴシック" charset="-128"/>
              </a:rPr>
              <a:t>Building Blocks of Scientific Literature</a:t>
            </a:r>
            <a:endParaRPr lang="en-US">
              <a:ea typeface="ＭＳ Ｐゴシック" charset="-128"/>
              <a:cs typeface="ＭＳ Ｐゴシック" charset="-128"/>
            </a:endParaRPr>
          </a:p>
        </p:txBody>
      </p:sp>
      <p:sp>
        <p:nvSpPr>
          <p:cNvPr id="22531" name="Line 6"/>
          <p:cNvSpPr>
            <a:spLocks noChangeShapeType="1"/>
          </p:cNvSpPr>
          <p:nvPr/>
        </p:nvSpPr>
        <p:spPr bwMode="auto">
          <a:xfrm>
            <a:off x="609600" y="1143000"/>
            <a:ext cx="8001000" cy="0"/>
          </a:xfrm>
          <a:prstGeom prst="line">
            <a:avLst/>
          </a:prstGeom>
          <a:noFill/>
          <a:ln w="9525">
            <a:solidFill>
              <a:srgbClr val="CC5500"/>
            </a:solidFill>
            <a:round/>
            <a:headEnd/>
            <a:tailEnd/>
          </a:ln>
        </p:spPr>
        <p:txBody>
          <a:bodyPr wrap="none" anchor="ctr">
            <a:prstTxWarp prst="textNoShape">
              <a:avLst/>
            </a:prstTxWarp>
          </a:bodyPr>
          <a:lstStyle/>
          <a:p>
            <a:endParaRPr lang="en-US"/>
          </a:p>
        </p:txBody>
      </p:sp>
      <p:pic>
        <p:nvPicPr>
          <p:cNvPr id="22532" name="Picture 7" descr="building blocks of sci lit.jpg"/>
          <p:cNvPicPr>
            <a:picLocks noChangeAspect="1"/>
          </p:cNvPicPr>
          <p:nvPr/>
        </p:nvPicPr>
        <p:blipFill>
          <a:blip r:embed="rId3"/>
          <a:srcRect/>
          <a:stretch>
            <a:fillRect/>
          </a:stretch>
        </p:blipFill>
        <p:spPr bwMode="auto">
          <a:xfrm>
            <a:off x="990600" y="1371600"/>
            <a:ext cx="7010400" cy="5080000"/>
          </a:xfrm>
          <a:prstGeom prst="rect">
            <a:avLst/>
          </a:prstGeom>
          <a:noFill/>
          <a:ln w="9525">
            <a:noFill/>
            <a:miter lim="800000"/>
            <a:headEnd/>
            <a:tailEnd/>
          </a:ln>
        </p:spPr>
      </p:pic>
      <p:sp>
        <p:nvSpPr>
          <p:cNvPr id="7" name="TextBox 6"/>
          <p:cNvSpPr txBox="1">
            <a:spLocks noChangeArrowheads="1"/>
          </p:cNvSpPr>
          <p:nvPr/>
        </p:nvSpPr>
        <p:spPr bwMode="auto">
          <a:xfrm>
            <a:off x="4724400" y="2667000"/>
            <a:ext cx="1447800" cy="338138"/>
          </a:xfrm>
          <a:prstGeom prst="rect">
            <a:avLst/>
          </a:prstGeom>
          <a:noFill/>
          <a:ln w="9525">
            <a:noFill/>
            <a:miter lim="800000"/>
            <a:headEnd/>
            <a:tailEnd/>
          </a:ln>
        </p:spPr>
        <p:txBody>
          <a:bodyPr>
            <a:prstTxWarp prst="textNoShape">
              <a:avLst/>
            </a:prstTxWarp>
            <a:spAutoFit/>
          </a:bodyPr>
          <a:lstStyle/>
          <a:p>
            <a:r>
              <a:rPr lang="en-US" sz="1600">
                <a:latin typeface="Arial Rounded MT Bold" charset="0"/>
              </a:rPr>
              <a:t>peer 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609600" y="1600200"/>
            <a:ext cx="7924800" cy="2724150"/>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Times" charset="0"/>
              <a:buAutoNum type="arabicPeriod"/>
            </a:pPr>
            <a:r>
              <a:rPr lang="en-US" sz="1800">
                <a:solidFill>
                  <a:srgbClr val="666666"/>
                </a:solidFill>
                <a:latin typeface="Univers 55" charset="0"/>
              </a:rPr>
              <a:t>Can you tell why the research was done, and what the researchers’ question was?</a:t>
            </a:r>
          </a:p>
          <a:p>
            <a:pPr marL="457200" indent="-457200">
              <a:spcBef>
                <a:spcPct val="50000"/>
              </a:spcBef>
              <a:buFont typeface="Times" charset="0"/>
              <a:buAutoNum type="arabicPeriod"/>
            </a:pPr>
            <a:r>
              <a:rPr lang="en-US" sz="1800">
                <a:solidFill>
                  <a:srgbClr val="666666"/>
                </a:solidFill>
                <a:latin typeface="Univers 55" charset="0"/>
              </a:rPr>
              <a:t>Are the research methods described? Are the methods appropriate for the question posed? Are the methods replicable?</a:t>
            </a:r>
          </a:p>
          <a:p>
            <a:pPr marL="457200" indent="-457200">
              <a:spcBef>
                <a:spcPct val="50000"/>
              </a:spcBef>
              <a:buFont typeface="Times" charset="0"/>
              <a:buAutoNum type="arabicPeriod"/>
            </a:pPr>
            <a:r>
              <a:rPr lang="en-US" sz="1800">
                <a:solidFill>
                  <a:srgbClr val="666666"/>
                </a:solidFill>
                <a:latin typeface="Univers 55" charset="0"/>
              </a:rPr>
              <a:t>Is data given or at least summarized? Could the methods used yield the type of data reported?</a:t>
            </a:r>
          </a:p>
          <a:p>
            <a:pPr marL="457200" indent="-457200">
              <a:spcBef>
                <a:spcPct val="50000"/>
              </a:spcBef>
              <a:buFont typeface="Times" charset="0"/>
              <a:buAutoNum type="arabicPeriod"/>
            </a:pPr>
            <a:r>
              <a:rPr lang="en-US" sz="1800">
                <a:solidFill>
                  <a:srgbClr val="666666"/>
                </a:solidFill>
                <a:latin typeface="Univers 55" charset="0"/>
              </a:rPr>
              <a:t>Do the data support the study conclusions? Do the conclusions address the research question? Are study problems or limitations reported?</a:t>
            </a:r>
          </a:p>
        </p:txBody>
      </p:sp>
      <p:sp>
        <p:nvSpPr>
          <p:cNvPr id="23555" name="Line 6"/>
          <p:cNvSpPr>
            <a:spLocks noChangeShapeType="1"/>
          </p:cNvSpPr>
          <p:nvPr/>
        </p:nvSpPr>
        <p:spPr bwMode="auto">
          <a:xfrm>
            <a:off x="647700" y="1143000"/>
            <a:ext cx="8267700" cy="0"/>
          </a:xfrm>
          <a:prstGeom prst="line">
            <a:avLst/>
          </a:prstGeom>
          <a:noFill/>
          <a:ln w="9525">
            <a:solidFill>
              <a:srgbClr val="CC5500"/>
            </a:solidFill>
            <a:round/>
            <a:headEnd/>
            <a:tailEnd/>
          </a:ln>
        </p:spPr>
        <p:txBody>
          <a:bodyPr wrap="none" anchor="ctr">
            <a:prstTxWarp prst="textNoShape">
              <a:avLst/>
            </a:prstTxWarp>
          </a:bodyPr>
          <a:lstStyle/>
          <a:p>
            <a:endParaRPr lang="en-US"/>
          </a:p>
        </p:txBody>
      </p:sp>
      <p:sp>
        <p:nvSpPr>
          <p:cNvPr id="23556" name="Rectangle 2"/>
          <p:cNvSpPr txBox="1">
            <a:spLocks noChangeArrowheads="1"/>
          </p:cNvSpPr>
          <p:nvPr/>
        </p:nvSpPr>
        <p:spPr bwMode="auto">
          <a:xfrm>
            <a:off x="609600" y="533400"/>
            <a:ext cx="8534400" cy="838200"/>
          </a:xfrm>
          <a:prstGeom prst="rect">
            <a:avLst/>
          </a:prstGeom>
          <a:noFill/>
          <a:ln w="9525">
            <a:noFill/>
            <a:miter lim="800000"/>
            <a:headEnd/>
            <a:tailEnd/>
          </a:ln>
        </p:spPr>
        <p:txBody>
          <a:bodyPr anchor="ctr">
            <a:prstTxWarp prst="textNoShape">
              <a:avLst/>
            </a:prstTxWarp>
          </a:bodyPr>
          <a:lstStyle/>
          <a:p>
            <a:pPr eaLnBrk="1" hangingPunct="1"/>
            <a:r>
              <a:rPr lang="en-US">
                <a:solidFill>
                  <a:srgbClr val="CC5500"/>
                </a:solidFill>
                <a:latin typeface="Garamond" charset="0"/>
              </a:rPr>
              <a:t>Evaluation—Some Guidelines for Peer-Reviewed Science Resources</a:t>
            </a:r>
            <a:endParaRPr lang="en-US" sz="440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6676</TotalTime>
  <Words>1102</Words>
  <Application>Microsoft Office PowerPoint</Application>
  <PresentationFormat>On-screen Show (4:3)</PresentationFormat>
  <Paragraphs>110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Blank Presentation</vt:lpstr>
      <vt:lpstr>University of Texas Libraries</vt:lpstr>
      <vt:lpstr>PowerPoint Presentation</vt:lpstr>
      <vt:lpstr>What’s a science instruction librarian, anyway?</vt:lpstr>
      <vt:lpstr>Google Tips and Tricks (and Advanced Search!)</vt:lpstr>
      <vt:lpstr>TAKE FIVE</vt:lpstr>
      <vt:lpstr>FREE Science Resources Online</vt:lpstr>
      <vt:lpstr>PowerPoint Presentation</vt:lpstr>
      <vt:lpstr>Building Blocks of Scientific Literature</vt:lpstr>
      <vt:lpstr>PowerPoint Presentation</vt:lpstr>
      <vt:lpstr>PowerPoint Presentation</vt:lpstr>
      <vt:lpstr>TAKE FIVE</vt:lpstr>
      <vt:lpstr>Evaluating Science Resources—Some References</vt:lpstr>
      <vt:lpstr>CiteMe is a Facebook app that creates formatted citations in APA, Chicago, Harvard, MLA, or Turabian style for books and other items found in WorldCat.</vt:lpstr>
      <vt:lpstr>Myfav.es is a homepage-customization site that has a directory of productivity tools.</vt:lpstr>
      <vt:lpstr>Addendum</vt:lpstr>
      <vt:lpstr>PowerPoint Presentation</vt:lpstr>
    </vt:vector>
  </TitlesOfParts>
  <Company>UTOPA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Texas Libraries</dc:title>
  <dc:creator>UT OPA</dc:creator>
  <cp:lastModifiedBy>Windows User</cp:lastModifiedBy>
  <cp:revision>174</cp:revision>
  <dcterms:created xsi:type="dcterms:W3CDTF">2012-08-21T21:04:33Z</dcterms:created>
  <dcterms:modified xsi:type="dcterms:W3CDTF">2012-09-13T13:45:14Z</dcterms:modified>
</cp:coreProperties>
</file>