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E6348D0-5A29-463A-9E84-E9576C2D98B3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EAED666-A781-4096-8C9C-C94D76BB73E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KBTsESF1w-I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Lunar cycle and tides	12/12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dirty="0" smtClean="0"/>
              <a:t>*Please have your Reason for the Season reading on your GREEN ID*</a:t>
            </a:r>
          </a:p>
          <a:p>
            <a:pPr marL="137160" indent="0">
              <a:buNone/>
            </a:pPr>
            <a:endParaRPr lang="en-US" dirty="0"/>
          </a:p>
          <a:p>
            <a:pPr marL="651510" indent="-514350">
              <a:buAutoNum type="arabicPeriod"/>
            </a:pPr>
            <a:r>
              <a:rPr lang="en-US" dirty="0" smtClean="0"/>
              <a:t>Binder check</a:t>
            </a:r>
          </a:p>
          <a:p>
            <a:pPr marL="651510" indent="-514350">
              <a:buAutoNum type="arabicPeriod"/>
            </a:pPr>
            <a:r>
              <a:rPr lang="en-US" dirty="0" smtClean="0"/>
              <a:t>Moon phase review</a:t>
            </a:r>
          </a:p>
          <a:p>
            <a:pPr marL="651510" indent="-514350">
              <a:buAutoNum type="arabicPeriod"/>
            </a:pPr>
            <a:r>
              <a:rPr lang="en-US" dirty="0" smtClean="0"/>
              <a:t>Tides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dirty="0" smtClean="0"/>
              <a:t>Do Now [journal]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/>
              <a:t>1. What is the role of the Sun in the occurrence of the lunar cycle?</a:t>
            </a:r>
          </a:p>
          <a:p>
            <a:pPr marL="137160" indent="0">
              <a:buNone/>
            </a:pPr>
            <a:r>
              <a:rPr lang="en-US" dirty="0"/>
              <a:t>2. What are the eight moon phases of the lunar cycle?</a:t>
            </a:r>
          </a:p>
          <a:p>
            <a:pPr marL="137160" indent="0">
              <a:buNone/>
            </a:pPr>
            <a:r>
              <a:rPr lang="en-US" dirty="0"/>
              <a:t>3. What do the terms waxing and waning </a:t>
            </a:r>
            <a:r>
              <a:rPr lang="en-US" dirty="0" smtClean="0"/>
              <a:t>mean and how do we tell them apart?</a:t>
            </a:r>
            <a:endParaRPr lang="en-US" dirty="0"/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344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8676568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5526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029700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57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/>
              <a:t>What is the name of the phase of the Moon in the picture</a:t>
            </a:r>
            <a:r>
              <a:rPr lang="en-US" dirty="0" smtClean="0"/>
              <a:t>?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b="1" dirty="0"/>
              <a:t>A </a:t>
            </a: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quarter moon</a:t>
            </a:r>
            <a:endParaRPr lang="en-US" dirty="0"/>
          </a:p>
          <a:p>
            <a:r>
              <a:rPr lang="en-US" b="1" dirty="0"/>
              <a:t>B </a:t>
            </a:r>
            <a:r>
              <a:rPr lang="en-US" dirty="0"/>
              <a:t>g</a:t>
            </a:r>
            <a:r>
              <a:rPr lang="en-US" dirty="0" smtClean="0"/>
              <a:t>ibbous</a:t>
            </a:r>
            <a:endParaRPr lang="en-US" dirty="0"/>
          </a:p>
          <a:p>
            <a:r>
              <a:rPr lang="en-US" b="1" dirty="0"/>
              <a:t>C </a:t>
            </a:r>
            <a:r>
              <a:rPr lang="en-US" dirty="0"/>
              <a:t>h</a:t>
            </a:r>
            <a:r>
              <a:rPr lang="en-US" dirty="0" smtClean="0"/>
              <a:t>alf </a:t>
            </a:r>
            <a:r>
              <a:rPr lang="en-US" dirty="0"/>
              <a:t>moon</a:t>
            </a:r>
          </a:p>
          <a:p>
            <a:r>
              <a:rPr lang="en-US" b="1" dirty="0"/>
              <a:t>D </a:t>
            </a:r>
            <a:r>
              <a:rPr lang="en-US" dirty="0" smtClean="0"/>
              <a:t>last quarter </a:t>
            </a:r>
            <a:r>
              <a:rPr lang="en-US" dirty="0"/>
              <a:t>moon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81200"/>
            <a:ext cx="4065154" cy="3484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041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399"/>
            <a:ext cx="8763000" cy="6524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338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8222456" cy="455409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dirty="0" smtClean="0"/>
              <a:t>1 </a:t>
            </a:r>
            <a:r>
              <a:rPr lang="en-US" dirty="0"/>
              <a:t>What causes the appearance of the Moon to change</a:t>
            </a:r>
            <a:r>
              <a:rPr lang="en-US" dirty="0" smtClean="0"/>
              <a:t>?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b="1" dirty="0"/>
              <a:t>A </a:t>
            </a:r>
            <a:r>
              <a:rPr lang="en-US" dirty="0"/>
              <a:t>The amount of light striking the Moon</a:t>
            </a:r>
          </a:p>
          <a:p>
            <a:r>
              <a:rPr lang="en-US" b="1" dirty="0"/>
              <a:t>B </a:t>
            </a:r>
            <a:r>
              <a:rPr lang="en-US" dirty="0"/>
              <a:t>The distance between the Moon and the Sun</a:t>
            </a:r>
          </a:p>
          <a:p>
            <a:r>
              <a:rPr lang="en-US" b="1" dirty="0"/>
              <a:t>C </a:t>
            </a:r>
            <a:r>
              <a:rPr lang="en-US" dirty="0"/>
              <a:t>The relative position of the Moon, Earth, and Sun</a:t>
            </a:r>
          </a:p>
          <a:p>
            <a:r>
              <a:rPr lang="en-US" b="1" dirty="0"/>
              <a:t>D </a:t>
            </a:r>
            <a:r>
              <a:rPr lang="en-US" dirty="0"/>
              <a:t>The mass of the Moon shrinks and grows.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43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TIDES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1974056" cy="4525963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en-US" dirty="0" smtClean="0"/>
              <a:t>Concept 1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Concept 2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Concept 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7000" y="1770501"/>
            <a:ext cx="6026944" cy="4525963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en-US" dirty="0"/>
              <a:t>The Moon orbits Earth, and Earth orbits the Sun.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/>
              <a:t>As the Earth rotates on its axis, the Moon and Sun exert a gravitational pull on Earth.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/>
              <a:t>The Moon’s gravity pulls on Earth’s surface water, causing the water to rise and fall. The Sun’s gravity also pulls on the Earth’s surface water, causing a second, </a:t>
            </a:r>
            <a:r>
              <a:rPr lang="en-US" dirty="0" smtClean="0"/>
              <a:t>smaller</a:t>
            </a:r>
            <a:r>
              <a:rPr lang="en-US" dirty="0"/>
              <a:t>, tidal effect. This creates a predictable schedule of high tides and low tides that coincide with the lunar cycle.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489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2355056" cy="452596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/>
              <a:t>Concept 4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High	     Low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0" y="1770501"/>
            <a:ext cx="5645944" cy="4477899"/>
          </a:xfrm>
        </p:spPr>
        <p:txBody>
          <a:bodyPr>
            <a:normAutofit/>
          </a:bodyPr>
          <a:lstStyle/>
          <a:p>
            <a:r>
              <a:rPr lang="en-US" dirty="0"/>
              <a:t>The tides are most noticeable in large bodies of water, such as </a:t>
            </a:r>
            <a:r>
              <a:rPr lang="en-US" i="1" dirty="0"/>
              <a:t>oceans, seas and large lakes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High </a:t>
            </a:r>
            <a:r>
              <a:rPr lang="en-US" dirty="0"/>
              <a:t>tide is the greatest length inland a body of water reaches. </a:t>
            </a:r>
            <a:endParaRPr lang="en-US" dirty="0" smtClean="0"/>
          </a:p>
          <a:p>
            <a:r>
              <a:rPr lang="en-US" dirty="0" smtClean="0"/>
              <a:t>Low </a:t>
            </a:r>
            <a:r>
              <a:rPr lang="en-US" dirty="0"/>
              <a:t>tide is the lowest point on land a body of water recedes to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5122" name="Picture 2" descr="http://t3.gstatic.com/images?q=tbn:ANd9GcRjdHC_xJIAlKrgb_tAK5pJbSicATnNOR0xGgWhrUVBIdd9TNBDs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64" y="2743200"/>
            <a:ext cx="22098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8986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2202656" cy="4525963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en-US" dirty="0" smtClean="0"/>
              <a:t>Concept 5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609599"/>
            <a:ext cx="3893344" cy="568686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When the Sun and Moon are in alignment, as during a new or full Moon, the tide range is greatest. </a:t>
            </a:r>
            <a:r>
              <a:rPr lang="en-US" dirty="0" smtClean="0"/>
              <a:t>This </a:t>
            </a:r>
            <a:r>
              <a:rPr lang="en-US" dirty="0"/>
              <a:t>is called a spring tide and is characterized by higher and lower tides.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When </a:t>
            </a:r>
            <a:r>
              <a:rPr lang="en-US" dirty="0"/>
              <a:t>the Sun and Moon are at right angles, as during a first quarter or last quarter Moon, the tidal range is lower. This is called a neap tide and is characterized by high and low tides that are different by only a few inches.</a:t>
            </a:r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4273798" cy="256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98" y="3352800"/>
            <a:ext cx="433887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67698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24</TotalTime>
  <Words>387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Lunar cycle and tides 12/12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TIDES</vt:lpstr>
      <vt:lpstr>TIDES</vt:lpstr>
      <vt:lpstr>PowerPoint Presentation</vt:lpstr>
    </vt:vector>
  </TitlesOfParts>
  <Company>Austin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Lunar cycle and tides 12/12</dc:title>
  <dc:creator>Windows User</dc:creator>
  <cp:lastModifiedBy>Windows User</cp:lastModifiedBy>
  <cp:revision>6</cp:revision>
  <dcterms:created xsi:type="dcterms:W3CDTF">2012-12-12T13:43:17Z</dcterms:created>
  <dcterms:modified xsi:type="dcterms:W3CDTF">2012-12-12T14:08:01Z</dcterms:modified>
</cp:coreProperties>
</file>