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4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9459D-95BE-5742-B923-E2C1E1732B21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474B-C8A8-564D-A768-158580917B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LYOBi5gaVs&amp;feature=relate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Genetics/</a:t>
            </a:r>
            <a:r>
              <a:rPr lang="en-US" dirty="0" err="1" smtClean="0"/>
              <a:t>Punnett</a:t>
            </a:r>
            <a:r>
              <a:rPr lang="en-US" dirty="0" smtClean="0"/>
              <a:t> Squares	10/15/12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*Take out your DRAGON GENETICS questions*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Dragon building</a:t>
            </a:r>
          </a:p>
          <a:p>
            <a:pPr marL="514350" indent="-514350">
              <a:buAutoNum type="arabicPeriod"/>
            </a:pPr>
            <a:r>
              <a:rPr lang="en-US" dirty="0" smtClean="0"/>
              <a:t>Groundwater quiz</a:t>
            </a:r>
          </a:p>
          <a:p>
            <a:pPr marL="514350" indent="-514350">
              <a:buAutoNum type="arabicPeriod"/>
            </a:pPr>
            <a:r>
              <a:rPr lang="en-US" dirty="0" smtClean="0"/>
              <a:t>Genetic review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Punnett</a:t>
            </a:r>
            <a:r>
              <a:rPr lang="en-US" dirty="0" smtClean="0"/>
              <a:t> Squares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Do Now [journal]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are two ways that humans interact with estuaries?</a:t>
            </a:r>
          </a:p>
          <a:p>
            <a:pPr marL="514350" indent="-514350">
              <a:buFont typeface="Arial"/>
              <a:buAutoNum type="arabicPeriod"/>
            </a:pPr>
            <a:r>
              <a:rPr lang="en-US" dirty="0" smtClean="0"/>
              <a:t>What’s your partners favorite scary movie?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the effect of drilling a well on groundwater resources?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there was a FREEZE and the insect population dropped considerably, which finches would survive? Which would die?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survivors are more likely to produce offspring. The decreased population is more likely to have less offspring.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30500" cy="2984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4500"/>
            <a:ext cx="3492500" cy="2324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440" y="0"/>
            <a:ext cx="2603500" cy="3111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2500" y="2832100"/>
            <a:ext cx="3505200" cy="2324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9982" y="-38100"/>
            <a:ext cx="2396446" cy="29276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963336"/>
            <a:ext cx="2356546" cy="18946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6546" y="4960716"/>
            <a:ext cx="2455874" cy="18972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7816" y="2490420"/>
            <a:ext cx="2506184" cy="24729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2420" y="4517616"/>
            <a:ext cx="2479948" cy="23403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Selective breeding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Dogs are all the same SPECIES meaning they can all mate with each other to produce offspring.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Humans have selectively bred for their traits, not through natural selection.</a:t>
            </a: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2192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dirty="0">
                <a:solidFill>
                  <a:srgbClr val="FF0000"/>
                </a:solidFill>
                <a:ea typeface="ＭＳ Ｐゴシック" pitchFamily="-65" charset="-128"/>
              </a:rPr>
              <a:t>Topic:</a:t>
            </a:r>
            <a:r>
              <a:rPr lang="en-US" sz="2800" b="1" dirty="0" smtClean="0">
                <a:solidFill>
                  <a:srgbClr val="FF0000"/>
                </a:solidFill>
                <a:ea typeface="ＭＳ Ｐゴシック" pitchFamily="-65" charset="-128"/>
              </a:rPr>
              <a:t> Heredity</a:t>
            </a:r>
            <a:r>
              <a:rPr lang="en-US" sz="2800" b="1" dirty="0" smtClean="0">
                <a:ea typeface="ＭＳ Ｐゴシック" pitchFamily="-65" charset="-128"/>
              </a:rPr>
              <a:t/>
            </a:r>
            <a:br>
              <a:rPr lang="en-US" sz="2800" b="1" dirty="0" smtClean="0">
                <a:ea typeface="ＭＳ Ｐゴシック" pitchFamily="-65" charset="-128"/>
              </a:rPr>
            </a:br>
            <a:r>
              <a:rPr lang="en-US" sz="2800" b="1" dirty="0">
                <a:ea typeface="ＭＳ Ｐゴシック" pitchFamily="-65" charset="-128"/>
              </a:rPr>
              <a:t>Essential Question:</a:t>
            </a:r>
            <a:r>
              <a:rPr lang="en-US" sz="2800" b="1" dirty="0" smtClean="0">
                <a:ea typeface="ＭＳ Ｐゴシック" pitchFamily="-65" charset="-128"/>
              </a:rPr>
              <a:t> How are traits passed on from parent to offspring?</a:t>
            </a:r>
            <a:r>
              <a:rPr lang="en-US" sz="2800" dirty="0">
                <a:ea typeface="ＭＳ Ｐゴシック" pitchFamily="-65" charset="-128"/>
              </a:rPr>
              <a:t/>
            </a:r>
            <a:br>
              <a:rPr lang="en-US" sz="2800" dirty="0">
                <a:ea typeface="ＭＳ Ｐゴシック" pitchFamily="-65" charset="-128"/>
              </a:rPr>
            </a:br>
            <a:endParaRPr lang="en-US" sz="2800" b="1" dirty="0">
              <a:ea typeface="ＭＳ Ｐゴシック" pitchFamily="-65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90800" y="1600200"/>
            <a:ext cx="6324600" cy="45259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dirty="0" smtClean="0"/>
              <a:t> </a:t>
            </a:r>
            <a:r>
              <a:rPr lang="en-US" b="1" u="sng" dirty="0" smtClean="0">
                <a:ea typeface="ＭＳ Ｐゴシック" pitchFamily="-65" charset="-128"/>
              </a:rPr>
              <a:t>Natural selection</a:t>
            </a:r>
          </a:p>
          <a:p>
            <a:pPr marL="0" lvl="1" indent="0">
              <a:buNone/>
            </a:pPr>
            <a:r>
              <a:rPr lang="en-US" dirty="0" smtClean="0"/>
              <a:t>Ex: Finches on the Galapagos Islands</a:t>
            </a:r>
            <a:endParaRPr lang="en-US" dirty="0" smtClean="0">
              <a:ea typeface="ＭＳ Ｐゴシック" pitchFamily="-65" charset="-128"/>
            </a:endParaRPr>
          </a:p>
          <a:p>
            <a:pPr marL="0" lvl="1" indent="0">
              <a:buNone/>
            </a:pPr>
            <a:endParaRPr lang="en-US" b="1" u="sng" dirty="0" smtClean="0">
              <a:ea typeface="ＭＳ Ｐゴシック" pitchFamily="-65" charset="-128"/>
            </a:endParaRPr>
          </a:p>
          <a:p>
            <a:pPr marL="0" lvl="1" indent="0">
              <a:buNone/>
            </a:pPr>
            <a:r>
              <a:rPr lang="en-US" b="1" u="sng" dirty="0" smtClean="0">
                <a:ea typeface="ＭＳ Ｐゴシック" pitchFamily="-65" charset="-128"/>
              </a:rPr>
              <a:t>Selective breeding</a:t>
            </a:r>
          </a:p>
          <a:p>
            <a:pPr marL="0" lvl="1" indent="0">
              <a:buNone/>
            </a:pPr>
            <a:r>
              <a:rPr lang="en-US" dirty="0" smtClean="0"/>
              <a:t>Ex: Dog breeds</a:t>
            </a:r>
            <a:endParaRPr lang="en-US" dirty="0" smtClean="0">
              <a:ea typeface="ＭＳ Ｐゴシック" pitchFamily="-65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362200" y="1295400"/>
            <a:ext cx="0" cy="5562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12954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Punnett</a:t>
            </a:r>
            <a:r>
              <a:rPr lang="en-US" dirty="0" smtClean="0"/>
              <a:t> </a:t>
            </a:r>
            <a:r>
              <a:rPr lang="en-US" dirty="0" smtClean="0"/>
              <a:t>Squares [journal]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THINK: </a:t>
            </a:r>
            <a:r>
              <a:rPr lang="en-US" dirty="0" smtClean="0"/>
              <a:t>write your answer to “why </a:t>
            </a:r>
            <a:r>
              <a:rPr lang="en-US" dirty="0" smtClean="0"/>
              <a:t>are </a:t>
            </a:r>
            <a:r>
              <a:rPr lang="en-US" dirty="0" err="1" smtClean="0"/>
              <a:t>punnett</a:t>
            </a:r>
            <a:r>
              <a:rPr lang="en-US" dirty="0" smtClean="0"/>
              <a:t> squares useful</a:t>
            </a:r>
            <a:r>
              <a:rPr lang="en-US" dirty="0" smtClean="0"/>
              <a:t>?”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PAIR: write down what your partner thought.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SHARE: as a class we will compile why </a:t>
            </a:r>
            <a:r>
              <a:rPr lang="en-US" dirty="0" err="1" smtClean="0"/>
              <a:t>punnett</a:t>
            </a:r>
            <a:r>
              <a:rPr lang="en-US" dirty="0" smtClean="0"/>
              <a:t> squares are useful.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2192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dirty="0">
                <a:solidFill>
                  <a:srgbClr val="FF0000"/>
                </a:solidFill>
                <a:ea typeface="ＭＳ Ｐゴシック" pitchFamily="-65" charset="-128"/>
              </a:rPr>
              <a:t>Topic:</a:t>
            </a:r>
            <a:r>
              <a:rPr lang="en-US" sz="2800" b="1" dirty="0" smtClean="0">
                <a:solidFill>
                  <a:srgbClr val="FF0000"/>
                </a:solidFill>
                <a:ea typeface="ＭＳ Ｐゴシック" pitchFamily="-65" charset="-128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a typeface="ＭＳ Ｐゴシック" pitchFamily="-65" charset="-128"/>
              </a:rPr>
              <a:t>Punnett</a:t>
            </a:r>
            <a:r>
              <a:rPr lang="en-US" sz="2800" b="1" dirty="0" smtClean="0">
                <a:solidFill>
                  <a:srgbClr val="FF0000"/>
                </a:solidFill>
                <a:ea typeface="ＭＳ Ｐゴシック" pitchFamily="-65" charset="-128"/>
              </a:rPr>
              <a:t> Squares</a:t>
            </a:r>
            <a:r>
              <a:rPr lang="en-US" sz="2800" b="1" dirty="0" smtClean="0">
                <a:ea typeface="ＭＳ Ｐゴシック" pitchFamily="-65" charset="-128"/>
              </a:rPr>
              <a:t/>
            </a:r>
            <a:br>
              <a:rPr lang="en-US" sz="2800" b="1" dirty="0" smtClean="0">
                <a:ea typeface="ＭＳ Ｐゴシック" pitchFamily="-65" charset="-128"/>
              </a:rPr>
            </a:br>
            <a:r>
              <a:rPr lang="en-US" sz="2800" b="1" dirty="0">
                <a:ea typeface="ＭＳ Ｐゴシック" pitchFamily="-65" charset="-128"/>
              </a:rPr>
              <a:t>Essential Question:</a:t>
            </a:r>
            <a:r>
              <a:rPr lang="en-US" sz="2800" b="1" dirty="0" smtClean="0">
                <a:ea typeface="ＭＳ Ｐゴシック" pitchFamily="-65" charset="-128"/>
              </a:rPr>
              <a:t> How are </a:t>
            </a:r>
            <a:r>
              <a:rPr lang="en-US" sz="2800" b="1" dirty="0" err="1">
                <a:ea typeface="ＭＳ Ｐゴシック" pitchFamily="-65" charset="-128"/>
              </a:rPr>
              <a:t>P</a:t>
            </a:r>
            <a:r>
              <a:rPr lang="en-US" sz="2800" b="1" dirty="0" err="1" smtClean="0">
                <a:ea typeface="ＭＳ Ｐゴシック" pitchFamily="-65" charset="-128"/>
              </a:rPr>
              <a:t>unnett</a:t>
            </a:r>
            <a:r>
              <a:rPr lang="en-US" sz="2800" b="1" dirty="0" smtClean="0">
                <a:ea typeface="ＭＳ Ｐゴシック" pitchFamily="-65" charset="-128"/>
              </a:rPr>
              <a:t> Squares useful?</a:t>
            </a:r>
            <a:r>
              <a:rPr lang="en-US" sz="2800" dirty="0" smtClean="0">
                <a:ea typeface="ＭＳ Ｐゴシック" pitchFamily="-65" charset="-128"/>
              </a:rPr>
              <a:t/>
            </a:r>
            <a:br>
              <a:rPr lang="en-US" sz="2800" dirty="0" smtClean="0">
                <a:ea typeface="ＭＳ Ｐゴシック" pitchFamily="-65" charset="-128"/>
              </a:rPr>
            </a:br>
            <a:endParaRPr lang="en-US" sz="2800" b="1" dirty="0">
              <a:ea typeface="ＭＳ Ｐゴシック" pitchFamily="-65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90800" y="1600200"/>
            <a:ext cx="6324600" cy="45259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u="sng" dirty="0" err="1" smtClean="0">
                <a:ea typeface="ＭＳ Ｐゴシック" pitchFamily="-65" charset="-128"/>
              </a:rPr>
              <a:t>Punnett</a:t>
            </a:r>
            <a:r>
              <a:rPr lang="en-US" b="1" u="sng" dirty="0" smtClean="0">
                <a:ea typeface="ＭＳ Ｐゴシック" pitchFamily="-65" charset="-128"/>
              </a:rPr>
              <a:t> Squares</a:t>
            </a:r>
          </a:p>
          <a:p>
            <a:pPr marL="0" lvl="1" indent="0">
              <a:buNone/>
            </a:pPr>
            <a:r>
              <a:rPr lang="en-US" dirty="0" smtClean="0">
                <a:ea typeface="ＭＳ Ｐゴシック" pitchFamily="-65" charset="-128"/>
              </a:rPr>
              <a:t>Are used to predict the outcome of breeding or mating using genes and their alleles</a:t>
            </a:r>
          </a:p>
          <a:p>
            <a:pPr marL="0" lvl="1" indent="0">
              <a:buNone/>
            </a:pPr>
            <a:endParaRPr lang="en-US" dirty="0" smtClean="0">
              <a:ea typeface="ＭＳ Ｐゴシック" pitchFamily="-65" charset="-128"/>
            </a:endParaRPr>
          </a:p>
          <a:p>
            <a:pPr marL="0" lvl="1" indent="0">
              <a:buNone/>
            </a:pPr>
            <a:r>
              <a:rPr lang="en-US" b="1" u="sng" dirty="0" smtClean="0">
                <a:ea typeface="ＭＳ Ｐゴシック" pitchFamily="-65" charset="-128"/>
              </a:rPr>
              <a:t>Backcross</a:t>
            </a:r>
          </a:p>
          <a:p>
            <a:pPr marL="0" lvl="1" indent="0">
              <a:buNone/>
            </a:pPr>
            <a:r>
              <a:rPr lang="en-US" dirty="0" smtClean="0"/>
              <a:t>If you know the outcome, you can find out the parent</a:t>
            </a:r>
            <a:endParaRPr lang="en-US" dirty="0" smtClean="0">
              <a:ea typeface="ＭＳ Ｐゴシック" pitchFamily="-65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362200" y="1295400"/>
            <a:ext cx="0" cy="5562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12954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 = Tropism	</a:t>
            </a:r>
            <a:r>
              <a:rPr lang="en-US" dirty="0" err="1" smtClean="0"/>
              <a:t>t</a:t>
            </a:r>
            <a:r>
              <a:rPr lang="en-US" dirty="0" smtClean="0"/>
              <a:t> = no tropism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Tropism</a:t>
            </a:r>
            <a:r>
              <a:rPr lang="en-US" dirty="0" smtClean="0"/>
              <a:t>: the movement of an organism towards a stimulus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Ex: a plant (producer) needs SUNLIGHT in order to get it’s energy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 how will it experience </a:t>
            </a:r>
            <a:r>
              <a:rPr lang="en-US" dirty="0" smtClean="0">
                <a:hlinkClick r:id="rId2"/>
              </a:rPr>
              <a:t>TROPISM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Punnett</a:t>
            </a:r>
            <a:r>
              <a:rPr lang="en-US" dirty="0" smtClean="0"/>
              <a:t>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Let’s do a </a:t>
            </a:r>
            <a:r>
              <a:rPr lang="en-US" dirty="0" err="1" smtClean="0"/>
              <a:t>Punnett</a:t>
            </a:r>
            <a:r>
              <a:rPr lang="en-US" dirty="0" smtClean="0"/>
              <a:t> Square for this trait: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TT male crossed with a </a:t>
            </a:r>
            <a:r>
              <a:rPr lang="en-US" dirty="0" err="1" smtClean="0"/>
              <a:t>Tt</a:t>
            </a:r>
            <a:r>
              <a:rPr lang="en-US" dirty="0" smtClean="0"/>
              <a:t> female.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 = dominant		(tropism)</a:t>
            </a:r>
          </a:p>
          <a:p>
            <a:pPr>
              <a:buNone/>
            </a:pPr>
            <a:r>
              <a:rPr lang="en-US" dirty="0" err="1" smtClean="0"/>
              <a:t>t</a:t>
            </a:r>
            <a:r>
              <a:rPr lang="en-US" dirty="0" smtClean="0"/>
              <a:t> = recessive		(no tropism)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2192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dirty="0">
                <a:solidFill>
                  <a:srgbClr val="FF0000"/>
                </a:solidFill>
                <a:ea typeface="ＭＳ Ｐゴシック" pitchFamily="-65" charset="-128"/>
              </a:rPr>
              <a:t>Topic:</a:t>
            </a:r>
            <a:r>
              <a:rPr lang="en-US" sz="2800" b="1" dirty="0" smtClean="0">
                <a:solidFill>
                  <a:srgbClr val="FF0000"/>
                </a:solidFill>
                <a:ea typeface="ＭＳ Ｐゴシック" pitchFamily="-65" charset="-128"/>
              </a:rPr>
              <a:t> Heredity</a:t>
            </a:r>
            <a:r>
              <a:rPr lang="en-US" sz="2800" b="1" dirty="0" smtClean="0">
                <a:ea typeface="ＭＳ Ｐゴシック" pitchFamily="-65" charset="-128"/>
              </a:rPr>
              <a:t/>
            </a:r>
            <a:br>
              <a:rPr lang="en-US" sz="2800" b="1" dirty="0" smtClean="0">
                <a:ea typeface="ＭＳ Ｐゴシック" pitchFamily="-65" charset="-128"/>
              </a:rPr>
            </a:br>
            <a:r>
              <a:rPr lang="en-US" sz="2800" b="1" dirty="0">
                <a:ea typeface="ＭＳ Ｐゴシック" pitchFamily="-65" charset="-128"/>
              </a:rPr>
              <a:t>Essential Question:</a:t>
            </a:r>
            <a:r>
              <a:rPr lang="en-US" sz="2800" b="1" dirty="0" smtClean="0">
                <a:ea typeface="ＭＳ Ｐゴシック" pitchFamily="-65" charset="-128"/>
              </a:rPr>
              <a:t> How are traits passed on from parent to offspring?</a:t>
            </a:r>
            <a:r>
              <a:rPr lang="en-US" sz="2800" dirty="0">
                <a:ea typeface="ＭＳ Ｐゴシック" pitchFamily="-65" charset="-128"/>
              </a:rPr>
              <a:t/>
            </a:r>
            <a:br>
              <a:rPr lang="en-US" sz="2800" dirty="0">
                <a:ea typeface="ＭＳ Ｐゴシック" pitchFamily="-65" charset="-128"/>
              </a:rPr>
            </a:br>
            <a:endParaRPr lang="en-US" sz="2800" b="1" dirty="0">
              <a:ea typeface="ＭＳ Ｐゴシック" pitchFamily="-65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90800" y="1600200"/>
            <a:ext cx="6324600" cy="4525963"/>
          </a:xfrm>
        </p:spPr>
        <p:txBody>
          <a:bodyPr>
            <a:normAutofit fontScale="92500" lnSpcReduction="10000"/>
          </a:bodyPr>
          <a:lstStyle/>
          <a:p>
            <a:pPr marL="0" lvl="1" indent="0" eaLnBrk="1" hangingPunct="1">
              <a:buFont typeface="Arial" pitchFamily="-65" charset="0"/>
              <a:buNone/>
            </a:pPr>
            <a:r>
              <a:rPr lang="en-US" b="1" u="sng" dirty="0" smtClean="0">
                <a:ea typeface="ＭＳ Ｐゴシック" pitchFamily="-65" charset="-128"/>
              </a:rPr>
              <a:t>Heredity</a:t>
            </a:r>
          </a:p>
          <a:p>
            <a:pPr marL="0" lvl="1" indent="0">
              <a:buNone/>
            </a:pPr>
            <a:r>
              <a:rPr lang="en-US" dirty="0" smtClean="0"/>
              <a:t>The </a:t>
            </a:r>
            <a:r>
              <a:rPr lang="en-US" dirty="0"/>
              <a:t>passage of genetic instructions from one generation to the next </a:t>
            </a:r>
            <a:r>
              <a:rPr lang="en-US" dirty="0" smtClean="0"/>
              <a:t>generation</a:t>
            </a:r>
          </a:p>
          <a:p>
            <a:pPr marL="0" lvl="1" indent="0">
              <a:buNone/>
            </a:pPr>
            <a:r>
              <a:rPr lang="en-US" dirty="0" smtClean="0"/>
              <a:t> </a:t>
            </a:r>
            <a:endParaRPr lang="en-US" dirty="0" smtClean="0">
              <a:ea typeface="ＭＳ Ｐゴシック" pitchFamily="-65" charset="-128"/>
            </a:endParaRPr>
          </a:p>
          <a:p>
            <a:pPr marL="0" lvl="1" indent="0" eaLnBrk="1" hangingPunct="1">
              <a:buFont typeface="Arial" pitchFamily="-65" charset="0"/>
              <a:buNone/>
            </a:pPr>
            <a:r>
              <a:rPr lang="en-US" b="1" u="sng" dirty="0" smtClean="0">
                <a:ea typeface="ＭＳ Ｐゴシック" pitchFamily="-65" charset="-128"/>
              </a:rPr>
              <a:t>Chromosome</a:t>
            </a:r>
          </a:p>
          <a:p>
            <a:pPr marL="0" lvl="1" indent="0" eaLnBrk="1" hangingPunct="1">
              <a:buFont typeface="Arial" pitchFamily="-65" charset="0"/>
              <a:buNone/>
            </a:pPr>
            <a:r>
              <a:rPr lang="en-US" dirty="0" smtClean="0">
                <a:ea typeface="ＭＳ Ｐゴシック" pitchFamily="-65" charset="-128"/>
              </a:rPr>
              <a:t>Carries genetic information from parent to offspring in the form of GENES</a:t>
            </a:r>
          </a:p>
          <a:p>
            <a:pPr marL="0" lvl="1" indent="0" eaLnBrk="1" hangingPunct="1">
              <a:buFont typeface="Arial" pitchFamily="-65" charset="0"/>
              <a:buNone/>
            </a:pPr>
            <a:endParaRPr lang="en-US" dirty="0" smtClean="0">
              <a:ea typeface="ＭＳ Ｐゴシック" pitchFamily="-65" charset="-128"/>
            </a:endParaRPr>
          </a:p>
          <a:p>
            <a:pPr marL="0" lvl="1" indent="0" eaLnBrk="1" hangingPunct="1">
              <a:buFont typeface="Arial" pitchFamily="-65" charset="0"/>
              <a:buNone/>
            </a:pPr>
            <a:r>
              <a:rPr lang="en-US" b="1" u="sng" dirty="0" smtClean="0">
                <a:ea typeface="ＭＳ Ｐゴシック" pitchFamily="-65" charset="-128"/>
              </a:rPr>
              <a:t>Allele</a:t>
            </a:r>
          </a:p>
          <a:p>
            <a:pPr marL="0" lvl="1" indent="0" eaLnBrk="1" hangingPunct="1">
              <a:buFont typeface="Arial" pitchFamily="-65" charset="0"/>
              <a:buNone/>
            </a:pPr>
            <a:r>
              <a:rPr lang="en-US" dirty="0" smtClean="0">
                <a:ea typeface="ＭＳ Ｐゴシック" pitchFamily="-65" charset="-128"/>
              </a:rPr>
              <a:t>Alternate forms of genes</a:t>
            </a:r>
            <a:endParaRPr lang="en-US" dirty="0">
              <a:ea typeface="ＭＳ Ｐゴシック" pitchFamily="-65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362200" y="1295400"/>
            <a:ext cx="0" cy="5562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12954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2192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dirty="0">
                <a:solidFill>
                  <a:srgbClr val="FF0000"/>
                </a:solidFill>
                <a:ea typeface="ＭＳ Ｐゴシック" pitchFamily="-65" charset="-128"/>
              </a:rPr>
              <a:t>Topic:</a:t>
            </a:r>
            <a:r>
              <a:rPr lang="en-US" sz="2800" b="1" dirty="0" smtClean="0">
                <a:solidFill>
                  <a:srgbClr val="FF0000"/>
                </a:solidFill>
                <a:ea typeface="ＭＳ Ｐゴシック" pitchFamily="-65" charset="-128"/>
              </a:rPr>
              <a:t> Heredity</a:t>
            </a:r>
            <a:r>
              <a:rPr lang="en-US" sz="2800" b="1" dirty="0" smtClean="0">
                <a:ea typeface="ＭＳ Ｐゴシック" pitchFamily="-65" charset="-128"/>
              </a:rPr>
              <a:t/>
            </a:r>
            <a:br>
              <a:rPr lang="en-US" sz="2800" b="1" dirty="0" smtClean="0">
                <a:ea typeface="ＭＳ Ｐゴシック" pitchFamily="-65" charset="-128"/>
              </a:rPr>
            </a:br>
            <a:r>
              <a:rPr lang="en-US" sz="2800" b="1" dirty="0">
                <a:ea typeface="ＭＳ Ｐゴシック" pitchFamily="-65" charset="-128"/>
              </a:rPr>
              <a:t>Essential Question:</a:t>
            </a:r>
            <a:r>
              <a:rPr lang="en-US" sz="2800" b="1" dirty="0" smtClean="0">
                <a:ea typeface="ＭＳ Ｐゴシック" pitchFamily="-65" charset="-128"/>
              </a:rPr>
              <a:t> How are traits passed on from parent to offspring?</a:t>
            </a:r>
            <a:r>
              <a:rPr lang="en-US" sz="2800" dirty="0">
                <a:ea typeface="ＭＳ Ｐゴシック" pitchFamily="-65" charset="-128"/>
              </a:rPr>
              <a:t/>
            </a:r>
            <a:br>
              <a:rPr lang="en-US" sz="2800" dirty="0">
                <a:ea typeface="ＭＳ Ｐゴシック" pitchFamily="-65" charset="-128"/>
              </a:rPr>
            </a:br>
            <a:endParaRPr lang="en-US" sz="2800" b="1" dirty="0">
              <a:ea typeface="ＭＳ Ｐゴシック" pitchFamily="-65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90800" y="1600200"/>
            <a:ext cx="6324600" cy="45259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dirty="0" smtClean="0"/>
              <a:t> </a:t>
            </a:r>
            <a:r>
              <a:rPr lang="en-US" b="1" u="sng" dirty="0" smtClean="0">
                <a:ea typeface="ＭＳ Ｐゴシック" pitchFamily="-65" charset="-128"/>
              </a:rPr>
              <a:t>Natural selection</a:t>
            </a:r>
          </a:p>
          <a:p>
            <a:pPr marL="0" lvl="1" indent="0">
              <a:buNone/>
            </a:pPr>
            <a:r>
              <a:rPr lang="en-US" dirty="0" smtClean="0"/>
              <a:t>The </a:t>
            </a:r>
            <a:r>
              <a:rPr lang="en-US" dirty="0"/>
              <a:t>process </a:t>
            </a:r>
            <a:r>
              <a:rPr lang="en-US" dirty="0" smtClean="0"/>
              <a:t>where </a:t>
            </a:r>
            <a:r>
              <a:rPr lang="en-US" dirty="0"/>
              <a:t>organisms better adapted to their environment tend to survive and produce more offspring.</a:t>
            </a:r>
            <a:endParaRPr lang="en-US" dirty="0" smtClean="0">
              <a:ea typeface="ＭＳ Ｐゴシック" pitchFamily="-65" charset="-128"/>
            </a:endParaRPr>
          </a:p>
          <a:p>
            <a:pPr marL="0" lvl="1" indent="0">
              <a:buNone/>
            </a:pPr>
            <a:endParaRPr lang="en-US" b="1" u="sng" dirty="0" smtClean="0">
              <a:ea typeface="ＭＳ Ｐゴシック" pitchFamily="-65" charset="-128"/>
            </a:endParaRPr>
          </a:p>
          <a:p>
            <a:pPr marL="0" lvl="1" indent="0">
              <a:buNone/>
            </a:pPr>
            <a:r>
              <a:rPr lang="en-US" b="1" u="sng" dirty="0" smtClean="0">
                <a:ea typeface="ＭＳ Ｐゴシック" pitchFamily="-65" charset="-128"/>
              </a:rPr>
              <a:t>Selective breeding</a:t>
            </a:r>
          </a:p>
          <a:p>
            <a:pPr marL="0" lvl="1" indent="0">
              <a:buNone/>
            </a:pPr>
            <a:r>
              <a:rPr lang="en-US" dirty="0" smtClean="0"/>
              <a:t>The </a:t>
            </a:r>
            <a:r>
              <a:rPr lang="en-US" dirty="0"/>
              <a:t>process of breeding plants and animals for particular </a:t>
            </a:r>
            <a:r>
              <a:rPr lang="en-US" dirty="0" smtClean="0"/>
              <a:t>traits. </a:t>
            </a:r>
            <a:endParaRPr lang="en-US" dirty="0" smtClean="0">
              <a:ea typeface="ＭＳ Ｐゴシック" pitchFamily="-65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362200" y="1295400"/>
            <a:ext cx="0" cy="5562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0" y="12954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21979"/>
            <a:ext cx="8229600" cy="9704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What do the inner, middle, and outer circles represent?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593359" cy="488102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Outer circle = general kind of finch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Middle circle = describes their bill shape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Inner circle = niche, where they get their energy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387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Genetics/Punnett Squares 10/15/12</vt:lpstr>
      <vt:lpstr>Punnett Squares [journal]</vt:lpstr>
      <vt:lpstr>Topic: Punnett Squares Essential Question: How are Punnett Squares useful? </vt:lpstr>
      <vt:lpstr>T = Tropism t = no tropism</vt:lpstr>
      <vt:lpstr>Punnett Practice</vt:lpstr>
      <vt:lpstr>Topic: Heredity Essential Question: How are traits passed on from parent to offspring? </vt:lpstr>
      <vt:lpstr>Topic: Heredity Essential Question: How are traits passed on from parent to offspring? </vt:lpstr>
      <vt:lpstr>PowerPoint Presentation</vt:lpstr>
      <vt:lpstr>PowerPoint Presentation</vt:lpstr>
      <vt:lpstr>Natural selection</vt:lpstr>
      <vt:lpstr>PowerPoint Presentation</vt:lpstr>
      <vt:lpstr>Selective breeding</vt:lpstr>
      <vt:lpstr>Topic: Heredity Essential Question: How are traits passed on from parent to offspring?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Louisa Torrance</dc:creator>
  <cp:lastModifiedBy>Windows User</cp:lastModifiedBy>
  <cp:revision>16</cp:revision>
  <dcterms:created xsi:type="dcterms:W3CDTF">2012-10-14T16:46:32Z</dcterms:created>
  <dcterms:modified xsi:type="dcterms:W3CDTF">2012-10-15T13:15:46Z</dcterms:modified>
</cp:coreProperties>
</file>